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73" r:id="rId5"/>
    <p:sldId id="272" r:id="rId6"/>
    <p:sldId id="265" r:id="rId7"/>
    <p:sldId id="267" r:id="rId8"/>
    <p:sldId id="264" r:id="rId9"/>
    <p:sldId id="259" r:id="rId10"/>
    <p:sldId id="260" r:id="rId11"/>
    <p:sldId id="262" r:id="rId12"/>
    <p:sldId id="274" r:id="rId13"/>
    <p:sldId id="275" r:id="rId14"/>
    <p:sldId id="283" r:id="rId15"/>
    <p:sldId id="285" r:id="rId16"/>
    <p:sldId id="293" r:id="rId17"/>
    <p:sldId id="292" r:id="rId18"/>
    <p:sldId id="291" r:id="rId19"/>
    <p:sldId id="287" r:id="rId20"/>
    <p:sldId id="288" r:id="rId21"/>
    <p:sldId id="289" r:id="rId22"/>
    <p:sldId id="276" r:id="rId23"/>
    <p:sldId id="277" r:id="rId24"/>
    <p:sldId id="278" r:id="rId25"/>
    <p:sldId id="279" r:id="rId26"/>
    <p:sldId id="280" r:id="rId27"/>
    <p:sldId id="29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94660"/>
  </p:normalViewPr>
  <p:slideViewPr>
    <p:cSldViewPr snapToGrid="0">
      <p:cViewPr varScale="1">
        <p:scale>
          <a:sx n="72" d="100"/>
          <a:sy n="72" d="100"/>
        </p:scale>
        <p:origin x="5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5A90A-FF32-48B8-BEFF-620F09214D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38D383F-A847-4C48-8011-FC7CBE4E8D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B31E20D-EA96-4CD2-AF6F-BCF1358A3875}"/>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5" name="Footer Placeholder 4">
            <a:extLst>
              <a:ext uri="{FF2B5EF4-FFF2-40B4-BE49-F238E27FC236}">
                <a16:creationId xmlns:a16="http://schemas.microsoft.com/office/drawing/2014/main" id="{E2ADC2B6-CE6B-44EA-857E-1D193B74CEB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5E36D9-D3E4-4542-A849-19B298821208}"/>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1970922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43E8B-8A6F-4582-B233-1FA246DAFE2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2845C1B-51B9-4C6D-B9F0-821A50BE764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BC4202-8ED1-43A2-9B8C-594747E34CDD}"/>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5" name="Footer Placeholder 4">
            <a:extLst>
              <a:ext uri="{FF2B5EF4-FFF2-40B4-BE49-F238E27FC236}">
                <a16:creationId xmlns:a16="http://schemas.microsoft.com/office/drawing/2014/main" id="{D574B345-FED1-46CB-BDDC-AC628E0C2A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008E34-9353-4DF2-9D98-DD45CA4A3C0F}"/>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32549978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F83D11-C7C6-4185-89FD-94233BCCB04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E3F5E7B-F584-4510-B37C-F5E42D29C63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97A461F-DE46-4268-81A7-4772E1E1CC5E}"/>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5" name="Footer Placeholder 4">
            <a:extLst>
              <a:ext uri="{FF2B5EF4-FFF2-40B4-BE49-F238E27FC236}">
                <a16:creationId xmlns:a16="http://schemas.microsoft.com/office/drawing/2014/main" id="{9993B149-1BC1-40B4-869C-296A1D9B95B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DE20FE-399A-4985-84F9-546D10B0885C}"/>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17223287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A9267-8BE9-4D04-847D-F7A17AB352F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741B5FF-4240-4995-9C62-01660914AD5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8577BA-6D27-4BBA-9F07-FE565290A825}"/>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5" name="Footer Placeholder 4">
            <a:extLst>
              <a:ext uri="{FF2B5EF4-FFF2-40B4-BE49-F238E27FC236}">
                <a16:creationId xmlns:a16="http://schemas.microsoft.com/office/drawing/2014/main" id="{0765E9BA-BCB0-4A0C-89ED-AF4CA4683F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516C98-9749-44AD-BD39-BE2C0B0138DC}"/>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862165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2AED7-258A-46F5-BCB5-86752DEC35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9FAF221-A0E4-4F6A-AD70-45F6709282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DCB89BE-0A3D-4BC3-B6FC-2D4E17880727}"/>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5" name="Footer Placeholder 4">
            <a:extLst>
              <a:ext uri="{FF2B5EF4-FFF2-40B4-BE49-F238E27FC236}">
                <a16:creationId xmlns:a16="http://schemas.microsoft.com/office/drawing/2014/main" id="{F5A8824D-9ADC-46A8-BE0B-0A318D4B13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A76E33-CA1E-4821-927D-BE3C2F045D00}"/>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352989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3C1D-E722-42D2-BE8F-A80C7486244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652EB64-9E68-4E3B-ABA4-B4067E80094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BBA4B06-1A35-444C-8FC4-E96CE57B12C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749EA2F-D1A1-4ADE-BD3B-58323E894BBE}"/>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6" name="Footer Placeholder 5">
            <a:extLst>
              <a:ext uri="{FF2B5EF4-FFF2-40B4-BE49-F238E27FC236}">
                <a16:creationId xmlns:a16="http://schemas.microsoft.com/office/drawing/2014/main" id="{0C5F4D95-55A3-4EF6-B545-A5CA3E25776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CB9DDD8-CBA4-46CC-AA6A-D4D3256F7C9D}"/>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804273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11517-2E6D-41E3-9B0F-94A0709BB79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17CC1CD-B081-48D4-B50A-B6155B65BD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8865371-9B86-4C42-879F-D9460F4C536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F86DEF0-638E-4727-91AA-7AB516ACC0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2A17A1E-44FC-4A0B-ADCA-EFEFADD2227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D9DD2CF-B09B-47EB-AB2E-C757E7CB0F07}"/>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8" name="Footer Placeholder 7">
            <a:extLst>
              <a:ext uri="{FF2B5EF4-FFF2-40B4-BE49-F238E27FC236}">
                <a16:creationId xmlns:a16="http://schemas.microsoft.com/office/drawing/2014/main" id="{F7C1DD26-16BD-47CF-BA85-D1063FBBD2E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094644A-0CA1-4880-BE96-B543B3415052}"/>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3715394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BC9EE-F680-44C5-B2E5-AF13D8DB8F9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2E860E-0071-4249-9BAF-152B92C31159}"/>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4" name="Footer Placeholder 3">
            <a:extLst>
              <a:ext uri="{FF2B5EF4-FFF2-40B4-BE49-F238E27FC236}">
                <a16:creationId xmlns:a16="http://schemas.microsoft.com/office/drawing/2014/main" id="{8F9EC70C-B244-47D2-985E-E1595E32A4D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DCC8928-C6B6-44B1-903E-0C0AE3D532A4}"/>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742163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704526-7305-409B-A5F9-238466A53BFB}"/>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3" name="Footer Placeholder 2">
            <a:extLst>
              <a:ext uri="{FF2B5EF4-FFF2-40B4-BE49-F238E27FC236}">
                <a16:creationId xmlns:a16="http://schemas.microsoft.com/office/drawing/2014/main" id="{03D63DCA-C359-49DC-854D-38C74DCC2FE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83DD850-F591-42BC-9766-58E0AA912C8C}"/>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1858903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9485E-10E9-40E4-B622-22BCBEB2C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40CFB1E-FA7E-4EFA-86D2-0CBBF1ABC3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C00C83F-3F63-47A6-A835-EA86753C78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B229A6-E877-4740-A861-23B3492DC035}"/>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6" name="Footer Placeholder 5">
            <a:extLst>
              <a:ext uri="{FF2B5EF4-FFF2-40B4-BE49-F238E27FC236}">
                <a16:creationId xmlns:a16="http://schemas.microsoft.com/office/drawing/2014/main" id="{11778392-1064-4DEE-BB9C-035300D8081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7FFC900-C671-4B1A-BA99-2DBB9CE44B1B}"/>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2011389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E49BE-D800-4406-94AD-4204F113BD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AB96DFB-3904-408F-BFC7-2C167F7503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D96FC95-D50E-4FF1-9EB7-CCFA3F0200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DB9ABBC-9FA9-4DD1-AF79-E5AF6F49705A}"/>
              </a:ext>
            </a:extLst>
          </p:cNvPr>
          <p:cNvSpPr>
            <a:spLocks noGrp="1"/>
          </p:cNvSpPr>
          <p:nvPr>
            <p:ph type="dt" sz="half" idx="10"/>
          </p:nvPr>
        </p:nvSpPr>
        <p:spPr/>
        <p:txBody>
          <a:bodyPr/>
          <a:lstStyle/>
          <a:p>
            <a:fld id="{AF8D3338-DD67-4249-B32D-1025AD903924}" type="datetimeFigureOut">
              <a:rPr lang="en-IN" smtClean="0"/>
              <a:t>22-06-2018</a:t>
            </a:fld>
            <a:endParaRPr lang="en-IN"/>
          </a:p>
        </p:txBody>
      </p:sp>
      <p:sp>
        <p:nvSpPr>
          <p:cNvPr id="6" name="Footer Placeholder 5">
            <a:extLst>
              <a:ext uri="{FF2B5EF4-FFF2-40B4-BE49-F238E27FC236}">
                <a16:creationId xmlns:a16="http://schemas.microsoft.com/office/drawing/2014/main" id="{95EC95F9-B308-4C6C-B457-B0EEF5DDEC2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A7D58D-60CD-45D5-A119-F652B750CD66}"/>
              </a:ext>
            </a:extLst>
          </p:cNvPr>
          <p:cNvSpPr>
            <a:spLocks noGrp="1"/>
          </p:cNvSpPr>
          <p:nvPr>
            <p:ph type="sldNum" sz="quarter" idx="12"/>
          </p:nvPr>
        </p:nvSpPr>
        <p:spPr/>
        <p:txBody>
          <a:bodyPr/>
          <a:lstStyle/>
          <a:p>
            <a:fld id="{615A4716-C127-4E71-8DBF-0CA78E0D073A}" type="slidenum">
              <a:rPr lang="en-IN" smtClean="0"/>
              <a:t>‹#›</a:t>
            </a:fld>
            <a:endParaRPr lang="en-IN"/>
          </a:p>
        </p:txBody>
      </p:sp>
    </p:spTree>
    <p:extLst>
      <p:ext uri="{BB962C8B-B14F-4D97-AF65-F5344CB8AC3E}">
        <p14:creationId xmlns:p14="http://schemas.microsoft.com/office/powerpoint/2010/main" val="1623850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4A8ECF-6CDA-4D3D-AC24-089E0E0F2B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1C0170-E599-4A85-AE47-F88B1DEB26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000F49-414B-4A63-AF78-567A26EA89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8D3338-DD67-4249-B32D-1025AD903924}" type="datetimeFigureOut">
              <a:rPr lang="en-IN" smtClean="0"/>
              <a:t>22-06-2018</a:t>
            </a:fld>
            <a:endParaRPr lang="en-IN"/>
          </a:p>
        </p:txBody>
      </p:sp>
      <p:sp>
        <p:nvSpPr>
          <p:cNvPr id="5" name="Footer Placeholder 4">
            <a:extLst>
              <a:ext uri="{FF2B5EF4-FFF2-40B4-BE49-F238E27FC236}">
                <a16:creationId xmlns:a16="http://schemas.microsoft.com/office/drawing/2014/main" id="{A83C5354-9079-460A-96D9-A9EED51B90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0FCEAD3-FCB4-4158-B173-59F5540A1A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5A4716-C127-4E71-8DBF-0CA78E0D073A}" type="slidenum">
              <a:rPr lang="en-IN" smtClean="0"/>
              <a:t>‹#›</a:t>
            </a:fld>
            <a:endParaRPr lang="en-IN"/>
          </a:p>
        </p:txBody>
      </p:sp>
    </p:spTree>
    <p:extLst>
      <p:ext uri="{BB962C8B-B14F-4D97-AF65-F5344CB8AC3E}">
        <p14:creationId xmlns:p14="http://schemas.microsoft.com/office/powerpoint/2010/main" val="32169491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hyperlink" Target="https://www.britannica.com/technology/cell-phone" TargetMode="External"/><Relationship Id="rId2" Type="http://schemas.openxmlformats.org/officeDocument/2006/relationships/hyperlink" Target="https://www.britannica.com/science/fiber-optics" TargetMode="External"/><Relationship Id="rId1" Type="http://schemas.openxmlformats.org/officeDocument/2006/relationships/slideLayout" Target="../slideLayouts/slideLayout3.xml"/><Relationship Id="rId4" Type="http://schemas.openxmlformats.org/officeDocument/2006/relationships/hyperlink" Target="https://www.britannica.com/technology/Internet"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2EE18-55F2-4615-ACAE-2F68F4D8B2F8}"/>
              </a:ext>
            </a:extLst>
          </p:cNvPr>
          <p:cNvSpPr>
            <a:spLocks noGrp="1"/>
          </p:cNvSpPr>
          <p:nvPr>
            <p:ph type="ctrTitle"/>
          </p:nvPr>
        </p:nvSpPr>
        <p:spPr/>
        <p:txBody>
          <a:bodyPr/>
          <a:lstStyle/>
          <a:p>
            <a:r>
              <a:rPr lang="en-IN" dirty="0"/>
              <a:t>Wireless Communication</a:t>
            </a:r>
          </a:p>
        </p:txBody>
      </p:sp>
      <p:sp>
        <p:nvSpPr>
          <p:cNvPr id="3" name="Subtitle 2">
            <a:extLst>
              <a:ext uri="{FF2B5EF4-FFF2-40B4-BE49-F238E27FC236}">
                <a16:creationId xmlns:a16="http://schemas.microsoft.com/office/drawing/2014/main" id="{5A34C09D-47D2-4356-AFB3-723C4E73627E}"/>
              </a:ext>
            </a:extLst>
          </p:cNvPr>
          <p:cNvSpPr>
            <a:spLocks noGrp="1"/>
          </p:cNvSpPr>
          <p:nvPr>
            <p:ph type="subTitle" idx="1"/>
          </p:nvPr>
        </p:nvSpPr>
        <p:spPr/>
        <p:txBody>
          <a:bodyPr/>
          <a:lstStyle/>
          <a:p>
            <a:r>
              <a:rPr lang="en-IN" dirty="0"/>
              <a:t>Komal Domadiya</a:t>
            </a:r>
          </a:p>
        </p:txBody>
      </p:sp>
    </p:spTree>
    <p:extLst>
      <p:ext uri="{BB962C8B-B14F-4D97-AF65-F5344CB8AC3E}">
        <p14:creationId xmlns:p14="http://schemas.microsoft.com/office/powerpoint/2010/main" val="34885654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F607D51-0BB5-42E2-BEE5-DE7396DD2B1D}"/>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3406985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B8C7223-8B36-4B31-9141-BF1BDDA77807}"/>
              </a:ext>
            </a:extLst>
          </p:cNvPr>
          <p:cNvPicPr>
            <a:picLocks noChangeAspect="1"/>
          </p:cNvPicPr>
          <p:nvPr/>
        </p:nvPicPr>
        <p:blipFill>
          <a:blip r:embed="rId2"/>
          <a:stretch>
            <a:fillRect/>
          </a:stretch>
        </p:blipFill>
        <p:spPr>
          <a:xfrm>
            <a:off x="0" y="0"/>
            <a:ext cx="12191999" cy="6857999"/>
          </a:xfrm>
          <a:prstGeom prst="rect">
            <a:avLst/>
          </a:prstGeom>
        </p:spPr>
      </p:pic>
    </p:spTree>
    <p:extLst>
      <p:ext uri="{BB962C8B-B14F-4D97-AF65-F5344CB8AC3E}">
        <p14:creationId xmlns:p14="http://schemas.microsoft.com/office/powerpoint/2010/main" val="2674647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B8CD-B22D-40D4-A7FA-B82BA3DF2248}"/>
              </a:ext>
            </a:extLst>
          </p:cNvPr>
          <p:cNvSpPr>
            <a:spLocks noGrp="1"/>
          </p:cNvSpPr>
          <p:nvPr>
            <p:ph type="title"/>
          </p:nvPr>
        </p:nvSpPr>
        <p:spPr>
          <a:xfrm>
            <a:off x="831850" y="225289"/>
            <a:ext cx="10515600" cy="410815"/>
          </a:xfrm>
        </p:spPr>
        <p:txBody>
          <a:bodyPr>
            <a:noAutofit/>
          </a:bodyPr>
          <a:lstStyle/>
          <a:p>
            <a:r>
              <a:rPr lang="en-IN" sz="3200" dirty="0"/>
              <a:t>Extra content:</a:t>
            </a:r>
          </a:p>
        </p:txBody>
      </p:sp>
      <p:sp>
        <p:nvSpPr>
          <p:cNvPr id="3" name="Text Placeholder 2">
            <a:extLst>
              <a:ext uri="{FF2B5EF4-FFF2-40B4-BE49-F238E27FC236}">
                <a16:creationId xmlns:a16="http://schemas.microsoft.com/office/drawing/2014/main" id="{5FBB8A90-930C-4EB5-946C-8389022C52B1}"/>
              </a:ext>
            </a:extLst>
          </p:cNvPr>
          <p:cNvSpPr>
            <a:spLocks noGrp="1"/>
          </p:cNvSpPr>
          <p:nvPr>
            <p:ph type="body" idx="1"/>
          </p:nvPr>
        </p:nvSpPr>
        <p:spPr>
          <a:xfrm>
            <a:off x="831850" y="781878"/>
            <a:ext cx="10515600" cy="5307773"/>
          </a:xfrm>
        </p:spPr>
        <p:txBody>
          <a:bodyPr>
            <a:normAutofit lnSpcReduction="10000"/>
          </a:bodyPr>
          <a:lstStyle/>
          <a:p>
            <a:r>
              <a:rPr lang="en-IN" dirty="0">
                <a:solidFill>
                  <a:schemeClr val="tx1"/>
                </a:solidFill>
              </a:rPr>
              <a:t>Linear predictive coding :</a:t>
            </a:r>
          </a:p>
          <a:p>
            <a:r>
              <a:rPr lang="en-IN" sz="2000" dirty="0">
                <a:solidFill>
                  <a:schemeClr val="tx1"/>
                </a:solidFill>
              </a:rPr>
              <a:t>	</a:t>
            </a:r>
            <a:r>
              <a:rPr lang="en-US" sz="2000" dirty="0">
                <a:solidFill>
                  <a:schemeClr val="tx1"/>
                </a:solidFill>
              </a:rPr>
              <a:t> Linear predictive coding (LPC) is a tool used mostly in audio signal processing and speech processing for representing the spectral envelope of a digital signal of speech in compressed form, using the information of a linear predictive model.</a:t>
            </a:r>
          </a:p>
          <a:p>
            <a:r>
              <a:rPr lang="en-US" dirty="0">
                <a:solidFill>
                  <a:schemeClr val="tx1"/>
                </a:solidFill>
              </a:rPr>
              <a:t>Hamming codes :</a:t>
            </a:r>
          </a:p>
          <a:p>
            <a:r>
              <a:rPr lang="en-US" sz="2000" dirty="0">
                <a:solidFill>
                  <a:schemeClr val="tx1"/>
                </a:solidFill>
              </a:rPr>
              <a:t>	Hamming code is a set of error-correction codes that can be used to detect and correct the errors that can occur when the data is moved or stored from the sender to the receiver.</a:t>
            </a:r>
          </a:p>
          <a:p>
            <a:r>
              <a:rPr lang="en-US" dirty="0">
                <a:solidFill>
                  <a:schemeClr val="tx1"/>
                </a:solidFill>
              </a:rPr>
              <a:t>Block code:</a:t>
            </a:r>
          </a:p>
          <a:p>
            <a:r>
              <a:rPr lang="en-US" sz="2000" dirty="0">
                <a:solidFill>
                  <a:schemeClr val="tx1"/>
                </a:solidFill>
              </a:rPr>
              <a:t>	A block code is any member of the large and important family of error-correcting codes that encode data in blocks.</a:t>
            </a:r>
          </a:p>
          <a:p>
            <a:endParaRPr lang="en-US" sz="2000" dirty="0">
              <a:solidFill>
                <a:schemeClr val="tx1"/>
              </a:solidFill>
            </a:endParaRPr>
          </a:p>
          <a:p>
            <a:r>
              <a:rPr lang="en-US" dirty="0">
                <a:solidFill>
                  <a:schemeClr val="tx1"/>
                </a:solidFill>
              </a:rPr>
              <a:t>Binary Phase Shift Keying (BPSK)</a:t>
            </a:r>
          </a:p>
          <a:p>
            <a:r>
              <a:rPr lang="en-US" sz="2000" dirty="0">
                <a:solidFill>
                  <a:schemeClr val="tx1"/>
                </a:solidFill>
              </a:rPr>
              <a:t>Binary Phase Shift Keying (BPSK) is a two phase modulation scheme, where the 0’s and 1’s in a binary message are represented by two different phase states in the carrier signal: θ=0∘ for binary 1 and θ=180∘ for binary 0.</a:t>
            </a: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IN" sz="2000" dirty="0">
              <a:solidFill>
                <a:schemeClr val="tx1"/>
              </a:solidFill>
            </a:endParaRPr>
          </a:p>
        </p:txBody>
      </p:sp>
    </p:spTree>
    <p:extLst>
      <p:ext uri="{BB962C8B-B14F-4D97-AF65-F5344CB8AC3E}">
        <p14:creationId xmlns:p14="http://schemas.microsoft.com/office/powerpoint/2010/main" val="1539627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B8CD-B22D-40D4-A7FA-B82BA3DF2248}"/>
              </a:ext>
            </a:extLst>
          </p:cNvPr>
          <p:cNvSpPr>
            <a:spLocks noGrp="1"/>
          </p:cNvSpPr>
          <p:nvPr>
            <p:ph type="title"/>
          </p:nvPr>
        </p:nvSpPr>
        <p:spPr>
          <a:xfrm>
            <a:off x="831850" y="225289"/>
            <a:ext cx="10515600" cy="410815"/>
          </a:xfrm>
        </p:spPr>
        <p:txBody>
          <a:bodyPr>
            <a:noAutofit/>
          </a:bodyPr>
          <a:lstStyle/>
          <a:p>
            <a:r>
              <a:rPr lang="en-IN" sz="3200" dirty="0"/>
              <a:t>Important content:</a:t>
            </a:r>
          </a:p>
        </p:txBody>
      </p:sp>
      <p:sp>
        <p:nvSpPr>
          <p:cNvPr id="3" name="Text Placeholder 2">
            <a:extLst>
              <a:ext uri="{FF2B5EF4-FFF2-40B4-BE49-F238E27FC236}">
                <a16:creationId xmlns:a16="http://schemas.microsoft.com/office/drawing/2014/main" id="{5FBB8A90-930C-4EB5-946C-8389022C52B1}"/>
              </a:ext>
            </a:extLst>
          </p:cNvPr>
          <p:cNvSpPr>
            <a:spLocks noGrp="1"/>
          </p:cNvSpPr>
          <p:nvPr>
            <p:ph type="body" idx="1"/>
          </p:nvPr>
        </p:nvSpPr>
        <p:spPr>
          <a:xfrm>
            <a:off x="831850" y="781878"/>
            <a:ext cx="10515600" cy="5307773"/>
          </a:xfrm>
        </p:spPr>
        <p:txBody>
          <a:bodyPr/>
          <a:lstStyle/>
          <a:p>
            <a:r>
              <a:rPr lang="en-US" dirty="0"/>
              <a:t> </a:t>
            </a:r>
            <a:r>
              <a:rPr lang="en-US" dirty="0">
                <a:solidFill>
                  <a:schemeClr val="tx1"/>
                </a:solidFill>
              </a:rPr>
              <a:t>The Quadrature Phase Shift Keying </a:t>
            </a:r>
            <a:r>
              <a:rPr lang="en-IN" dirty="0">
                <a:solidFill>
                  <a:schemeClr val="tx1"/>
                </a:solidFill>
              </a:rPr>
              <a:t>:</a:t>
            </a:r>
          </a:p>
          <a:p>
            <a:r>
              <a:rPr lang="en-IN" sz="2000" dirty="0">
                <a:solidFill>
                  <a:schemeClr val="tx1"/>
                </a:solidFill>
              </a:rPr>
              <a:t>	</a:t>
            </a:r>
            <a:r>
              <a:rPr lang="en-US" sz="2000" dirty="0">
                <a:solidFill>
                  <a:schemeClr val="tx1"/>
                </a:solidFill>
              </a:rPr>
              <a:t> The Quadrature Phase Shift Keying (QPSK) is a variation of BPSK, and it is also a Double Side Band Suppressed Carrier (DSBSC) modulation scheme, which sends two bits of digital information at a time, called as digits.</a:t>
            </a:r>
          </a:p>
          <a:p>
            <a:endParaRPr lang="en-US" sz="2000" dirty="0">
              <a:solidFill>
                <a:schemeClr val="tx1"/>
              </a:solidFill>
            </a:endParaRPr>
          </a:p>
          <a:p>
            <a:r>
              <a:rPr lang="en-IN" dirty="0">
                <a:solidFill>
                  <a:schemeClr val="tx1"/>
                </a:solidFill>
              </a:rPr>
              <a:t>Minimum shift keying</a:t>
            </a:r>
          </a:p>
          <a:p>
            <a:pPr fontAlgn="base"/>
            <a:r>
              <a:rPr lang="en-US" sz="2000" dirty="0">
                <a:solidFill>
                  <a:schemeClr val="tx1"/>
                </a:solidFill>
              </a:rPr>
              <a:t>MSK, is a form frequency modulation based on a system called continuous-phase frequency-shift keying.</a:t>
            </a:r>
          </a:p>
          <a:p>
            <a:pPr fontAlgn="base"/>
            <a:r>
              <a:rPr lang="en-US" sz="2000" dirty="0">
                <a:solidFill>
                  <a:schemeClr val="tx1"/>
                </a:solidFill>
              </a:rPr>
              <a:t>Minimum shift keying, MSK offers advantages in terms of spectral efficiency when compared to other similar modes.</a:t>
            </a:r>
          </a:p>
          <a:p>
            <a:pPr fontAlgn="base"/>
            <a:r>
              <a:rPr lang="en-US" sz="2000" dirty="0">
                <a:solidFill>
                  <a:schemeClr val="tx1"/>
                </a:solidFill>
              </a:rPr>
              <a:t>.</a:t>
            </a:r>
          </a:p>
          <a:p>
            <a:pPr fontAlgn="base"/>
            <a:endParaRPr lang="en-US" sz="2000" dirty="0">
              <a:solidFill>
                <a:schemeClr val="tx1"/>
              </a:solidFill>
            </a:endParaRPr>
          </a:p>
          <a:p>
            <a:endParaRPr lang="en-IN" sz="2000" dirty="0">
              <a:solidFill>
                <a:schemeClr val="tx1"/>
              </a:solidFill>
            </a:endParaRPr>
          </a:p>
          <a:p>
            <a:endParaRPr lang="en-IN" sz="2000" dirty="0">
              <a:solidFill>
                <a:schemeClr val="tx1"/>
              </a:solidFill>
            </a:endParaRP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IN" sz="2000" dirty="0">
              <a:solidFill>
                <a:schemeClr val="tx1"/>
              </a:solidFill>
            </a:endParaRPr>
          </a:p>
        </p:txBody>
      </p:sp>
    </p:spTree>
    <p:extLst>
      <p:ext uri="{BB962C8B-B14F-4D97-AF65-F5344CB8AC3E}">
        <p14:creationId xmlns:p14="http://schemas.microsoft.com/office/powerpoint/2010/main" val="243370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D3D47-1A3E-4743-9FD7-F3E5DFF8ED60}"/>
              </a:ext>
            </a:extLst>
          </p:cNvPr>
          <p:cNvSpPr>
            <a:spLocks noGrp="1"/>
          </p:cNvSpPr>
          <p:nvPr>
            <p:ph type="title"/>
          </p:nvPr>
        </p:nvSpPr>
        <p:spPr>
          <a:xfrm>
            <a:off x="839788" y="457200"/>
            <a:ext cx="3932237" cy="907774"/>
          </a:xfrm>
        </p:spPr>
        <p:txBody>
          <a:bodyPr/>
          <a:lstStyle/>
          <a:p>
            <a:r>
              <a:rPr lang="en-US" b="1" dirty="0"/>
              <a:t>Frequency</a:t>
            </a:r>
            <a:endParaRPr lang="en-IN" dirty="0"/>
          </a:p>
        </p:txBody>
      </p:sp>
      <p:pic>
        <p:nvPicPr>
          <p:cNvPr id="5" name="Content Placeholder 4">
            <a:extLst>
              <a:ext uri="{FF2B5EF4-FFF2-40B4-BE49-F238E27FC236}">
                <a16:creationId xmlns:a16="http://schemas.microsoft.com/office/drawing/2014/main" id="{35712194-5282-472C-AA2B-CB91FF4B42F5}"/>
              </a:ext>
            </a:extLst>
          </p:cNvPr>
          <p:cNvPicPr>
            <a:picLocks noGrp="1" noChangeAspect="1"/>
          </p:cNvPicPr>
          <p:nvPr>
            <p:ph idx="1"/>
          </p:nvPr>
        </p:nvPicPr>
        <p:blipFill>
          <a:blip r:embed="rId2"/>
          <a:stretch>
            <a:fillRect/>
          </a:stretch>
        </p:blipFill>
        <p:spPr>
          <a:xfrm>
            <a:off x="5316538" y="702365"/>
            <a:ext cx="5905500" cy="2915478"/>
          </a:xfrm>
          <a:prstGeom prst="rect">
            <a:avLst/>
          </a:prstGeom>
        </p:spPr>
      </p:pic>
      <p:sp>
        <p:nvSpPr>
          <p:cNvPr id="4" name="Text Placeholder 3">
            <a:extLst>
              <a:ext uri="{FF2B5EF4-FFF2-40B4-BE49-F238E27FC236}">
                <a16:creationId xmlns:a16="http://schemas.microsoft.com/office/drawing/2014/main" id="{76305613-BE92-47C7-B174-38289588E22B}"/>
              </a:ext>
            </a:extLst>
          </p:cNvPr>
          <p:cNvSpPr>
            <a:spLocks noGrp="1"/>
          </p:cNvSpPr>
          <p:nvPr>
            <p:ph type="body" sz="half" idx="2"/>
          </p:nvPr>
        </p:nvSpPr>
        <p:spPr>
          <a:xfrm>
            <a:off x="839788" y="1510748"/>
            <a:ext cx="3932237" cy="2915478"/>
          </a:xfrm>
        </p:spPr>
        <p:txBody>
          <a:bodyPr/>
          <a:lstStyle/>
          <a:p>
            <a:r>
              <a:rPr lang="en-US" sz="1800" dirty="0"/>
              <a:t>Frequency describes the number of waves that pass a fixed place in a given amount of time. So if the it takes for a wave to pass is </a:t>
            </a:r>
            <a:r>
              <a:rPr lang="en-US" sz="1800" dirty="0" err="1"/>
              <a:t>is</a:t>
            </a:r>
            <a:r>
              <a:rPr lang="en-US" sz="1800" dirty="0"/>
              <a:t> 1/2time second, the frequency is 2 per second. If it takes 1/100 of an hour, the frequency is 100 per hour</a:t>
            </a:r>
          </a:p>
          <a:p>
            <a:r>
              <a:rPr lang="en-US" sz="1800" dirty="0"/>
              <a:t>What does "wavelength" mean? </a:t>
            </a:r>
          </a:p>
          <a:p>
            <a:r>
              <a:rPr lang="en-US" sz="1800" dirty="0"/>
              <a:t>The wavelength is the distance from the peak of one wave to the next one.</a:t>
            </a:r>
          </a:p>
          <a:p>
            <a:endParaRPr lang="en-IN" dirty="0"/>
          </a:p>
        </p:txBody>
      </p:sp>
      <p:pic>
        <p:nvPicPr>
          <p:cNvPr id="3" name="Picture 2">
            <a:extLst>
              <a:ext uri="{FF2B5EF4-FFF2-40B4-BE49-F238E27FC236}">
                <a16:creationId xmlns:a16="http://schemas.microsoft.com/office/drawing/2014/main" id="{A170D48C-4338-4A3E-9E47-7AC59CCA17FF}"/>
              </a:ext>
            </a:extLst>
          </p:cNvPr>
          <p:cNvPicPr>
            <a:picLocks noChangeAspect="1"/>
          </p:cNvPicPr>
          <p:nvPr/>
        </p:nvPicPr>
        <p:blipFill rotWithShape="1">
          <a:blip r:embed="rId3"/>
          <a:srcRect t="34001" r="41087" b="35452"/>
          <a:stretch/>
        </p:blipFill>
        <p:spPr>
          <a:xfrm>
            <a:off x="4400964" y="4306957"/>
            <a:ext cx="7182678" cy="2093843"/>
          </a:xfrm>
          <a:prstGeom prst="rect">
            <a:avLst/>
          </a:prstGeom>
        </p:spPr>
      </p:pic>
    </p:spTree>
    <p:extLst>
      <p:ext uri="{BB962C8B-B14F-4D97-AF65-F5344CB8AC3E}">
        <p14:creationId xmlns:p14="http://schemas.microsoft.com/office/powerpoint/2010/main" val="4087798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AAADFF-368D-4F59-B7C0-F2E6B0C1CF8C}"/>
              </a:ext>
            </a:extLst>
          </p:cNvPr>
          <p:cNvPicPr>
            <a:picLocks noChangeAspect="1"/>
          </p:cNvPicPr>
          <p:nvPr/>
        </p:nvPicPr>
        <p:blipFill rotWithShape="1">
          <a:blip r:embed="rId2"/>
          <a:srcRect l="15325" t="21436" r="39132" b="18052"/>
          <a:stretch/>
        </p:blipFill>
        <p:spPr>
          <a:xfrm>
            <a:off x="0" y="0"/>
            <a:ext cx="12072729" cy="6857999"/>
          </a:xfrm>
          <a:prstGeom prst="rect">
            <a:avLst/>
          </a:prstGeom>
        </p:spPr>
      </p:pic>
      <p:sp>
        <p:nvSpPr>
          <p:cNvPr id="4" name="Rectangle 3">
            <a:extLst>
              <a:ext uri="{FF2B5EF4-FFF2-40B4-BE49-F238E27FC236}">
                <a16:creationId xmlns:a16="http://schemas.microsoft.com/office/drawing/2014/main" id="{7436D966-F3B4-47CA-8AFF-8FDE1136A90B}"/>
              </a:ext>
            </a:extLst>
          </p:cNvPr>
          <p:cNvSpPr/>
          <p:nvPr/>
        </p:nvSpPr>
        <p:spPr>
          <a:xfrm>
            <a:off x="4876800" y="3105835"/>
            <a:ext cx="6891130" cy="369332"/>
          </a:xfrm>
          <a:prstGeom prst="rect">
            <a:avLst/>
          </a:prstGeom>
        </p:spPr>
        <p:txBody>
          <a:bodyPr wrap="square">
            <a:spAutoFit/>
          </a:bodyPr>
          <a:lstStyle/>
          <a:p>
            <a:r>
              <a:rPr lang="en-US" dirty="0">
                <a:solidFill>
                  <a:schemeClr val="bg1"/>
                </a:solidFill>
                <a:latin typeface="Cabin"/>
              </a:rPr>
              <a:t>The electromagnetic spectrum describes all the wavelengths of light.</a:t>
            </a:r>
            <a:endParaRPr lang="en-IN" dirty="0">
              <a:solidFill>
                <a:schemeClr val="bg1"/>
              </a:solidFill>
            </a:endParaRPr>
          </a:p>
        </p:txBody>
      </p:sp>
      <p:cxnSp>
        <p:nvCxnSpPr>
          <p:cNvPr id="8" name="Straight Connector 7">
            <a:extLst>
              <a:ext uri="{FF2B5EF4-FFF2-40B4-BE49-F238E27FC236}">
                <a16:creationId xmlns:a16="http://schemas.microsoft.com/office/drawing/2014/main" id="{0D261E32-A594-4F0A-9A4A-874B04394AC0}"/>
              </a:ext>
            </a:extLst>
          </p:cNvPr>
          <p:cNvCxnSpPr>
            <a:cxnSpLocks/>
          </p:cNvCxnSpPr>
          <p:nvPr/>
        </p:nvCxnSpPr>
        <p:spPr>
          <a:xfrm>
            <a:off x="3710609" y="2464904"/>
            <a:ext cx="0" cy="2570921"/>
          </a:xfrm>
          <a:prstGeom prst="line">
            <a:avLst/>
          </a:prstGeom>
          <a:ln w="28575">
            <a:solidFill>
              <a:schemeClr val="bg1"/>
            </a:solidFill>
          </a:ln>
        </p:spPr>
        <p:style>
          <a:lnRef idx="2">
            <a:schemeClr val="dk1"/>
          </a:lnRef>
          <a:fillRef idx="0">
            <a:schemeClr val="dk1"/>
          </a:fillRef>
          <a:effectRef idx="1">
            <a:schemeClr val="dk1"/>
          </a:effectRef>
          <a:fontRef idx="minor">
            <a:schemeClr val="tx1"/>
          </a:fontRef>
        </p:style>
      </p:cxnSp>
      <p:sp>
        <p:nvSpPr>
          <p:cNvPr id="10" name="Arrow: Right 9">
            <a:extLst>
              <a:ext uri="{FF2B5EF4-FFF2-40B4-BE49-F238E27FC236}">
                <a16:creationId xmlns:a16="http://schemas.microsoft.com/office/drawing/2014/main" id="{B3BE8E55-AF64-4F31-9C6B-E34DA368B2C6}"/>
              </a:ext>
            </a:extLst>
          </p:cNvPr>
          <p:cNvSpPr/>
          <p:nvPr/>
        </p:nvSpPr>
        <p:spPr>
          <a:xfrm>
            <a:off x="3856383" y="2994991"/>
            <a:ext cx="1113161" cy="621124"/>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195258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B1F42E9-63C7-43DD-A28E-509A310A025C}"/>
              </a:ext>
            </a:extLst>
          </p:cNvPr>
          <p:cNvPicPr>
            <a:picLocks noChangeAspect="1"/>
          </p:cNvPicPr>
          <p:nvPr/>
        </p:nvPicPr>
        <p:blipFill rotWithShape="1">
          <a:blip r:embed="rId2"/>
          <a:srcRect l="8587" t="16409" r="42826" b="36805"/>
          <a:stretch/>
        </p:blipFill>
        <p:spPr>
          <a:xfrm>
            <a:off x="1192697" y="622851"/>
            <a:ext cx="9846364" cy="52213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7437233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54E43F-2462-4B14-8849-AF7131D6133D}"/>
              </a:ext>
            </a:extLst>
          </p:cNvPr>
          <p:cNvPicPr>
            <a:picLocks noChangeAspect="1"/>
          </p:cNvPicPr>
          <p:nvPr/>
        </p:nvPicPr>
        <p:blipFill rotWithShape="1">
          <a:blip r:embed="rId2"/>
          <a:srcRect l="29239" t="9642" r="16087" b="5485"/>
          <a:stretch/>
        </p:blipFill>
        <p:spPr>
          <a:xfrm>
            <a:off x="0" y="0"/>
            <a:ext cx="12192000" cy="6997148"/>
          </a:xfrm>
          <a:prstGeom prst="rect">
            <a:avLst/>
          </a:prstGeom>
        </p:spPr>
      </p:pic>
    </p:spTree>
    <p:extLst>
      <p:ext uri="{BB962C8B-B14F-4D97-AF65-F5344CB8AC3E}">
        <p14:creationId xmlns:p14="http://schemas.microsoft.com/office/powerpoint/2010/main" val="23309144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0E758D-45E7-4CFB-9F98-E42D33747D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0504" y="172278"/>
            <a:ext cx="9515062" cy="20010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 name="Picture 1">
            <a:extLst>
              <a:ext uri="{FF2B5EF4-FFF2-40B4-BE49-F238E27FC236}">
                <a16:creationId xmlns:a16="http://schemas.microsoft.com/office/drawing/2014/main" id="{9068918E-FF1A-4A75-A677-C1F6190337C2}"/>
              </a:ext>
            </a:extLst>
          </p:cNvPr>
          <p:cNvPicPr>
            <a:picLocks noChangeAspect="1"/>
          </p:cNvPicPr>
          <p:nvPr/>
        </p:nvPicPr>
        <p:blipFill rotWithShape="1">
          <a:blip r:embed="rId3"/>
          <a:srcRect l="6847" t="27236" r="42610" b="35452"/>
          <a:stretch/>
        </p:blipFill>
        <p:spPr>
          <a:xfrm>
            <a:off x="1404730" y="2451652"/>
            <a:ext cx="9660836" cy="3829879"/>
          </a:xfrm>
          <a:prstGeom prst="rect">
            <a:avLst/>
          </a:prstGeom>
        </p:spPr>
      </p:pic>
    </p:spTree>
    <p:extLst>
      <p:ext uri="{BB962C8B-B14F-4D97-AF65-F5344CB8AC3E}">
        <p14:creationId xmlns:p14="http://schemas.microsoft.com/office/powerpoint/2010/main" val="42772902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37337-821E-47A1-8520-8D4980309E45}"/>
              </a:ext>
            </a:extLst>
          </p:cNvPr>
          <p:cNvSpPr>
            <a:spLocks noGrp="1"/>
          </p:cNvSpPr>
          <p:nvPr>
            <p:ph type="title"/>
          </p:nvPr>
        </p:nvSpPr>
        <p:spPr>
          <a:xfrm>
            <a:off x="839788" y="457200"/>
            <a:ext cx="3932237" cy="708991"/>
          </a:xfrm>
        </p:spPr>
        <p:txBody>
          <a:bodyPr/>
          <a:lstStyle/>
          <a:p>
            <a:r>
              <a:rPr lang="en-US" dirty="0"/>
              <a:t>Microwaves</a:t>
            </a:r>
            <a:endParaRPr lang="en-IN" dirty="0"/>
          </a:p>
        </p:txBody>
      </p:sp>
      <p:sp>
        <p:nvSpPr>
          <p:cNvPr id="3" name="Picture Placeholder 2">
            <a:extLst>
              <a:ext uri="{FF2B5EF4-FFF2-40B4-BE49-F238E27FC236}">
                <a16:creationId xmlns:a16="http://schemas.microsoft.com/office/drawing/2014/main" id="{7FF40CC6-564F-41C9-9CE3-2458A968C542}"/>
              </a:ext>
            </a:extLst>
          </p:cNvPr>
          <p:cNvSpPr>
            <a:spLocks noGrp="1"/>
          </p:cNvSpPr>
          <p:nvPr>
            <p:ph type="pic" idx="1"/>
          </p:nvPr>
        </p:nvSpPr>
        <p:spPr>
          <a:xfrm>
            <a:off x="5289205" y="1048509"/>
            <a:ext cx="6172200" cy="4873625"/>
          </a:xfrm>
        </p:spPr>
      </p:sp>
      <p:sp>
        <p:nvSpPr>
          <p:cNvPr id="4" name="Text Placeholder 3">
            <a:extLst>
              <a:ext uri="{FF2B5EF4-FFF2-40B4-BE49-F238E27FC236}">
                <a16:creationId xmlns:a16="http://schemas.microsoft.com/office/drawing/2014/main" id="{3BDEF26D-DCC0-4141-9DE7-235BDFEA2D65}"/>
              </a:ext>
            </a:extLst>
          </p:cNvPr>
          <p:cNvSpPr>
            <a:spLocks noGrp="1"/>
          </p:cNvSpPr>
          <p:nvPr>
            <p:ph type="body" sz="half" idx="2"/>
          </p:nvPr>
        </p:nvSpPr>
        <p:spPr>
          <a:xfrm>
            <a:off x="132522" y="1166191"/>
            <a:ext cx="5050666" cy="5406887"/>
          </a:xfrm>
        </p:spPr>
        <p:txBody>
          <a:bodyPr>
            <a:normAutofit/>
          </a:bodyPr>
          <a:lstStyle/>
          <a:p>
            <a:pPr marL="285750" indent="-285750">
              <a:buFont typeface="Wingdings" panose="05000000000000000000" pitchFamily="2" charset="2"/>
              <a:buChar char="Ø"/>
            </a:pPr>
            <a:r>
              <a:rPr lang="en-US" dirty="0"/>
              <a:t>Microwaves range from 1 meter to 1 millimeter and therefore overlap the radio wave band.</a:t>
            </a:r>
          </a:p>
          <a:p>
            <a:pPr marL="285750" indent="-285750">
              <a:buFont typeface="Wingdings" panose="05000000000000000000" pitchFamily="2" charset="2"/>
              <a:buChar char="Ø"/>
            </a:pPr>
            <a:r>
              <a:rPr lang="en-US" dirty="0"/>
              <a:t>Microwaves are good for transmitting information.</a:t>
            </a:r>
          </a:p>
          <a:p>
            <a:pPr marL="285750" indent="-285750">
              <a:buFont typeface="Wingdings" panose="05000000000000000000" pitchFamily="2" charset="2"/>
              <a:buChar char="Ø"/>
            </a:pPr>
            <a:r>
              <a:rPr lang="en-US" dirty="0"/>
              <a:t>Scientists use Microwaves to look for evidence of how the universe began.</a:t>
            </a:r>
          </a:p>
          <a:p>
            <a:pPr marL="285750" indent="-285750" fontAlgn="base">
              <a:buFont typeface="Wingdings" panose="05000000000000000000" pitchFamily="2" charset="2"/>
              <a:buChar char="Ø"/>
            </a:pPr>
            <a:r>
              <a:rPr lang="en-US" dirty="0"/>
              <a:t>Microwaves are basically extremely high frequency radio waves, and are made by various types of transmitter. In a mobile phone, they're made by a transmitter chip and an antenna, in a microwave oven they're made by a "magnetron". Their wavelength is usually a couple of centimeters</a:t>
            </a:r>
          </a:p>
          <a:p>
            <a:pPr marL="285750" indent="-285750">
              <a:buFont typeface="Wingdings" panose="05000000000000000000" pitchFamily="2" charset="2"/>
              <a:buChar char="Ø"/>
            </a:pPr>
            <a:r>
              <a:rPr lang="en-US" dirty="0"/>
              <a:t>Mobile phones use microwaves, as they can be generated by a small antenna, which means that the phone doesn't need to be very big. Wi-Fi also uses microwaves.</a:t>
            </a:r>
          </a:p>
          <a:p>
            <a:pPr marL="285750" indent="-285750">
              <a:buFont typeface="Wingdings" panose="05000000000000000000" pitchFamily="2" charset="2"/>
              <a:buChar char="Ø"/>
            </a:pPr>
            <a:r>
              <a:rPr lang="en-US" dirty="0"/>
              <a:t>Microwaves are also used by fixed traffic speed cameras, and for radar, which is used by aircraft, ships and weather forecasters.</a:t>
            </a:r>
            <a:endParaRPr lang="en-IN" dirty="0"/>
          </a:p>
          <a:p>
            <a:endParaRPr lang="en-IN" dirty="0"/>
          </a:p>
        </p:txBody>
      </p:sp>
      <p:pic>
        <p:nvPicPr>
          <p:cNvPr id="5" name="Picture 4">
            <a:extLst>
              <a:ext uri="{FF2B5EF4-FFF2-40B4-BE49-F238E27FC236}">
                <a16:creationId xmlns:a16="http://schemas.microsoft.com/office/drawing/2014/main" id="{7549E101-33AA-4E4B-8484-1ECC2C9E062B}"/>
              </a:ext>
            </a:extLst>
          </p:cNvPr>
          <p:cNvPicPr>
            <a:picLocks noChangeAspect="1"/>
          </p:cNvPicPr>
          <p:nvPr/>
        </p:nvPicPr>
        <p:blipFill rotWithShape="1">
          <a:blip r:embed="rId2"/>
          <a:srcRect l="14524" t="28901" r="39986" b="33011"/>
          <a:stretch/>
        </p:blipFill>
        <p:spPr>
          <a:xfrm>
            <a:off x="5183188" y="212035"/>
            <a:ext cx="7008812" cy="6546574"/>
          </a:xfrm>
          <a:prstGeom prst="rect">
            <a:avLst/>
          </a:prstGeom>
        </p:spPr>
      </p:pic>
    </p:spTree>
    <p:extLst>
      <p:ext uri="{BB962C8B-B14F-4D97-AF65-F5344CB8AC3E}">
        <p14:creationId xmlns:p14="http://schemas.microsoft.com/office/powerpoint/2010/main" val="3818946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79B6E-83F6-452C-80E5-88DFC7CE651C}"/>
              </a:ext>
            </a:extLst>
          </p:cNvPr>
          <p:cNvSpPr>
            <a:spLocks noGrp="1"/>
          </p:cNvSpPr>
          <p:nvPr>
            <p:ph type="title"/>
          </p:nvPr>
        </p:nvSpPr>
        <p:spPr>
          <a:xfrm>
            <a:off x="831850" y="768350"/>
            <a:ext cx="10515600" cy="676137"/>
          </a:xfrm>
        </p:spPr>
        <p:txBody>
          <a:bodyPr>
            <a:normAutofit/>
          </a:bodyPr>
          <a:lstStyle/>
          <a:p>
            <a:r>
              <a:rPr lang="en-IN" sz="3600" dirty="0"/>
              <a:t>WIRELESS COMMUNICATION</a:t>
            </a:r>
          </a:p>
        </p:txBody>
      </p:sp>
      <p:sp>
        <p:nvSpPr>
          <p:cNvPr id="3" name="Text Placeholder 2">
            <a:extLst>
              <a:ext uri="{FF2B5EF4-FFF2-40B4-BE49-F238E27FC236}">
                <a16:creationId xmlns:a16="http://schemas.microsoft.com/office/drawing/2014/main" id="{390393EC-29B7-4B5C-8A82-E3F8E4D9E29C}"/>
              </a:ext>
            </a:extLst>
          </p:cNvPr>
          <p:cNvSpPr>
            <a:spLocks noGrp="1"/>
          </p:cNvSpPr>
          <p:nvPr>
            <p:ph type="body" idx="1"/>
          </p:nvPr>
        </p:nvSpPr>
        <p:spPr>
          <a:xfrm>
            <a:off x="838200" y="1855303"/>
            <a:ext cx="10515600" cy="4611757"/>
          </a:xfrm>
        </p:spPr>
        <p:txBody>
          <a:bodyPr>
            <a:normAutofit fontScale="92500"/>
          </a:bodyPr>
          <a:lstStyle/>
          <a:p>
            <a:pPr marL="342900" indent="-342900">
              <a:buFont typeface="Arial" panose="020B0604020202020204" pitchFamily="34" charset="0"/>
              <a:buChar char="•"/>
            </a:pPr>
            <a:r>
              <a:rPr lang="en-US" dirty="0">
                <a:solidFill>
                  <a:schemeClr val="tx1"/>
                </a:solidFill>
              </a:rPr>
              <a:t>Wireless communications is the system which are using radio-frequency, infrared, microwave, or other types of electromagnetic waves in place of wires, cables, or </a:t>
            </a:r>
            <a:r>
              <a:rPr lang="en-US" u="sng" dirty="0" err="1">
                <a:solidFill>
                  <a:schemeClr val="tx1"/>
                </a:solidFill>
                <a:hlinkClick r:id="rId2"/>
              </a:rPr>
              <a:t>fibre</a:t>
            </a:r>
            <a:r>
              <a:rPr lang="en-US" u="sng" dirty="0">
                <a:solidFill>
                  <a:schemeClr val="tx1"/>
                </a:solidFill>
                <a:hlinkClick r:id="rId2"/>
              </a:rPr>
              <a:t> optics</a:t>
            </a:r>
            <a:r>
              <a:rPr lang="en-US" dirty="0">
                <a:solidFill>
                  <a:schemeClr val="tx1"/>
                </a:solidFill>
              </a:rPr>
              <a:t> to transmit signals or data. </a:t>
            </a:r>
          </a:p>
          <a:p>
            <a:pPr marL="342900" indent="-342900">
              <a:buFont typeface="Arial" panose="020B0604020202020204" pitchFamily="34" charset="0"/>
              <a:buChar char="•"/>
            </a:pPr>
            <a:r>
              <a:rPr lang="en-US" dirty="0">
                <a:solidFill>
                  <a:schemeClr val="tx1"/>
                </a:solidFill>
              </a:rPr>
              <a:t>Wireless devices include </a:t>
            </a:r>
            <a:r>
              <a:rPr lang="en-US" dirty="0">
                <a:solidFill>
                  <a:schemeClr val="tx1"/>
                </a:solidFill>
                <a:hlinkClick r:id="rId3"/>
              </a:rPr>
              <a:t>cell phone</a:t>
            </a:r>
            <a:r>
              <a:rPr lang="en-US" dirty="0">
                <a:solidFill>
                  <a:schemeClr val="tx1"/>
                </a:solidFill>
              </a:rPr>
              <a:t>s, two-way radios, remote garage-door openers, television remote controls, and GPS receivers. </a:t>
            </a:r>
          </a:p>
          <a:p>
            <a:pPr marL="342900" indent="-342900">
              <a:buFont typeface="Arial" panose="020B0604020202020204" pitchFamily="34" charset="0"/>
              <a:buChar char="•"/>
            </a:pPr>
            <a:r>
              <a:rPr lang="en-US" dirty="0">
                <a:solidFill>
                  <a:schemeClr val="tx1"/>
                </a:solidFill>
              </a:rPr>
              <a:t>Wireless modems, microwave transmitters, and satellites make it possible to access the </a:t>
            </a:r>
            <a:r>
              <a:rPr lang="en-US" u="sng" dirty="0">
                <a:solidFill>
                  <a:schemeClr val="tx1"/>
                </a:solidFill>
                <a:hlinkClick r:id="rId4"/>
              </a:rPr>
              <a:t>Internet</a:t>
            </a:r>
            <a:r>
              <a:rPr lang="en-US" dirty="0">
                <a:solidFill>
                  <a:schemeClr val="tx1"/>
                </a:solidFill>
              </a:rPr>
              <a:t> from anywhere in the world. </a:t>
            </a:r>
          </a:p>
          <a:p>
            <a:pPr marL="342900" indent="-342900">
              <a:buFont typeface="Arial" panose="020B0604020202020204" pitchFamily="34" charset="0"/>
              <a:buChar char="•"/>
            </a:pPr>
            <a:r>
              <a:rPr lang="en-US" dirty="0">
                <a:solidFill>
                  <a:schemeClr val="tx1"/>
                </a:solidFill>
              </a:rPr>
              <a:t>Transmitting/receiving voice and data using electromagnetic waves in open space.</a:t>
            </a:r>
          </a:p>
          <a:p>
            <a:pPr marL="342900" indent="-342900">
              <a:buFont typeface="Arial" panose="020B0604020202020204" pitchFamily="34" charset="0"/>
              <a:buChar char="•"/>
            </a:pPr>
            <a:r>
              <a:rPr lang="en-US" dirty="0">
                <a:solidFill>
                  <a:schemeClr val="tx1"/>
                </a:solidFill>
              </a:rPr>
              <a:t> The information from sender to receiver is carried over a well defined channel.</a:t>
            </a:r>
          </a:p>
          <a:p>
            <a:pPr marL="342900" indent="-342900">
              <a:buFont typeface="Arial" panose="020B0604020202020204" pitchFamily="34" charset="0"/>
              <a:buChar char="•"/>
            </a:pPr>
            <a:r>
              <a:rPr lang="en-US" dirty="0">
                <a:solidFill>
                  <a:schemeClr val="tx1"/>
                </a:solidFill>
              </a:rPr>
              <a:t> Each channel has a fixed frequency bandwidth &amp; capacity(bit rate). </a:t>
            </a:r>
          </a:p>
          <a:p>
            <a:pPr marL="342900" indent="-342900">
              <a:buFont typeface="Arial" panose="020B0604020202020204" pitchFamily="34" charset="0"/>
              <a:buChar char="•"/>
            </a:pPr>
            <a:r>
              <a:rPr lang="en-US" dirty="0">
                <a:solidFill>
                  <a:schemeClr val="tx1"/>
                </a:solidFill>
              </a:rPr>
              <a:t>Different channels can be used to transmit information in parallel and independently.</a:t>
            </a:r>
            <a:endParaRPr lang="en-IN" dirty="0">
              <a:solidFill>
                <a:schemeClr val="tx1"/>
              </a:solidFill>
            </a:endParaRPr>
          </a:p>
        </p:txBody>
      </p:sp>
    </p:spTree>
    <p:extLst>
      <p:ext uri="{BB962C8B-B14F-4D97-AF65-F5344CB8AC3E}">
        <p14:creationId xmlns:p14="http://schemas.microsoft.com/office/powerpoint/2010/main" val="42125088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0CC2884-F07F-4B04-80FB-1C1468536102}"/>
              </a:ext>
            </a:extLst>
          </p:cNvPr>
          <p:cNvPicPr>
            <a:picLocks noChangeAspect="1"/>
          </p:cNvPicPr>
          <p:nvPr/>
        </p:nvPicPr>
        <p:blipFill rotWithShape="1">
          <a:blip r:embed="rId2"/>
          <a:srcRect l="15109" t="21242" r="38912" b="17278"/>
          <a:stretch/>
        </p:blipFill>
        <p:spPr>
          <a:xfrm>
            <a:off x="-145774" y="0"/>
            <a:ext cx="12337774" cy="6983895"/>
          </a:xfrm>
          <a:prstGeom prst="rect">
            <a:avLst/>
          </a:prstGeom>
        </p:spPr>
      </p:pic>
    </p:spTree>
    <p:extLst>
      <p:ext uri="{BB962C8B-B14F-4D97-AF65-F5344CB8AC3E}">
        <p14:creationId xmlns:p14="http://schemas.microsoft.com/office/powerpoint/2010/main" val="36110108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87C278E-2FDA-4EAE-98A5-42C34B3CB787}"/>
              </a:ext>
            </a:extLst>
          </p:cNvPr>
          <p:cNvPicPr>
            <a:picLocks noChangeAspect="1"/>
          </p:cNvPicPr>
          <p:nvPr/>
        </p:nvPicPr>
        <p:blipFill rotWithShape="1">
          <a:blip r:embed="rId2"/>
          <a:srcRect l="15217" t="21823" r="39239" b="21531"/>
          <a:stretch/>
        </p:blipFill>
        <p:spPr>
          <a:xfrm>
            <a:off x="-106017" y="0"/>
            <a:ext cx="12298017" cy="6858000"/>
          </a:xfrm>
          <a:prstGeom prst="rect">
            <a:avLst/>
          </a:prstGeom>
        </p:spPr>
      </p:pic>
    </p:spTree>
    <p:extLst>
      <p:ext uri="{BB962C8B-B14F-4D97-AF65-F5344CB8AC3E}">
        <p14:creationId xmlns:p14="http://schemas.microsoft.com/office/powerpoint/2010/main" val="11987559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B8CD-B22D-40D4-A7FA-B82BA3DF2248}"/>
              </a:ext>
            </a:extLst>
          </p:cNvPr>
          <p:cNvSpPr>
            <a:spLocks noGrp="1"/>
          </p:cNvSpPr>
          <p:nvPr>
            <p:ph type="title"/>
          </p:nvPr>
        </p:nvSpPr>
        <p:spPr>
          <a:xfrm>
            <a:off x="831850" y="106017"/>
            <a:ext cx="10515600" cy="530087"/>
          </a:xfrm>
        </p:spPr>
        <p:txBody>
          <a:bodyPr>
            <a:noAutofit/>
          </a:bodyPr>
          <a:lstStyle/>
          <a:p>
            <a:r>
              <a:rPr lang="en-IN" sz="4000" dirty="0"/>
              <a:t>Frequency </a:t>
            </a:r>
            <a:r>
              <a:rPr lang="en-US" sz="4000" dirty="0"/>
              <a:t>Spectrum:</a:t>
            </a:r>
            <a:endParaRPr lang="en-IN" sz="4000" dirty="0"/>
          </a:p>
        </p:txBody>
      </p:sp>
      <p:sp>
        <p:nvSpPr>
          <p:cNvPr id="3" name="Text Placeholder 2">
            <a:extLst>
              <a:ext uri="{FF2B5EF4-FFF2-40B4-BE49-F238E27FC236}">
                <a16:creationId xmlns:a16="http://schemas.microsoft.com/office/drawing/2014/main" id="{5FBB8A90-930C-4EB5-946C-8389022C52B1}"/>
              </a:ext>
            </a:extLst>
          </p:cNvPr>
          <p:cNvSpPr>
            <a:spLocks noGrp="1"/>
          </p:cNvSpPr>
          <p:nvPr>
            <p:ph type="body" idx="1"/>
          </p:nvPr>
        </p:nvSpPr>
        <p:spPr>
          <a:xfrm>
            <a:off x="831850" y="781878"/>
            <a:ext cx="10515600" cy="5307773"/>
          </a:xfrm>
        </p:spPr>
        <p:txBody>
          <a:bodyPr/>
          <a:lstStyle/>
          <a:p>
            <a:r>
              <a:rPr lang="en-US" sz="2000" dirty="0">
                <a:solidFill>
                  <a:schemeClr val="tx1"/>
                </a:solidFill>
              </a:rPr>
              <a:t>An ordered array of the components of </a:t>
            </a:r>
            <a:r>
              <a:rPr lang="en-US" sz="2000">
                <a:solidFill>
                  <a:schemeClr val="tx1"/>
                </a:solidFill>
              </a:rPr>
              <a:t>a  </a:t>
            </a:r>
            <a:r>
              <a:rPr lang="en-US" sz="2000" dirty="0">
                <a:solidFill>
                  <a:schemeClr val="tx1"/>
                </a:solidFill>
              </a:rPr>
              <a:t>wave is called spectrum.</a:t>
            </a:r>
            <a:endParaRPr lang="en-IN" sz="2000" dirty="0">
              <a:solidFill>
                <a:schemeClr val="tx1"/>
              </a:solidFill>
            </a:endParaRPr>
          </a:p>
          <a:p>
            <a:r>
              <a:rPr lang="en-IN" sz="2000" dirty="0">
                <a:solidFill>
                  <a:schemeClr val="tx1"/>
                </a:solidFill>
              </a:rPr>
              <a:t>A frequency spectrum is the range of frequencies of electromagnetic radiation from zero to infinity.</a:t>
            </a:r>
          </a:p>
          <a:p>
            <a:r>
              <a:rPr lang="en-IN" sz="2000" dirty="0">
                <a:solidFill>
                  <a:schemeClr val="tx1"/>
                </a:solidFill>
              </a:rPr>
              <a:t>It is a sum of all  frequency ranges.</a:t>
            </a:r>
          </a:p>
          <a:p>
            <a:r>
              <a:rPr lang="en-IN" sz="2000" dirty="0">
                <a:solidFill>
                  <a:schemeClr val="tx1"/>
                </a:solidFill>
              </a:rPr>
              <a:t>The electromagnetic spectrum was divided into 26 alphabetically designed bands. However, the international telecommunication union(ITU) formally recognizes 12 bands for 30 Hz to 3000 GHz</a:t>
            </a:r>
          </a:p>
          <a:p>
            <a:endParaRPr lang="en-IN" sz="2000" dirty="0">
              <a:solidFill>
                <a:schemeClr val="tx1"/>
              </a:solidFill>
            </a:endParaRPr>
          </a:p>
          <a:p>
            <a:pPr marL="342900" indent="-342900">
              <a:buFont typeface="Wingdings" panose="05000000000000000000" pitchFamily="2" charset="2"/>
              <a:buChar char="Ø"/>
            </a:pPr>
            <a:r>
              <a:rPr lang="en-IN" sz="2000" dirty="0">
                <a:solidFill>
                  <a:schemeClr val="tx1"/>
                </a:solidFill>
              </a:rPr>
              <a:t>Radio frequency spectrum</a:t>
            </a:r>
          </a:p>
          <a:p>
            <a:pPr marL="342900" indent="-342900">
              <a:buFont typeface="Wingdings" panose="05000000000000000000" pitchFamily="2" charset="2"/>
              <a:buChar char="Ø"/>
            </a:pPr>
            <a:endParaRPr lang="en-IN" sz="2000" dirty="0">
              <a:solidFill>
                <a:schemeClr val="tx1"/>
              </a:solidFill>
            </a:endParaRPr>
          </a:p>
          <a:p>
            <a:pPr marL="342900" indent="-342900">
              <a:buFont typeface="Wingdings" panose="05000000000000000000" pitchFamily="2" charset="2"/>
              <a:buChar char="Ø"/>
            </a:pPr>
            <a:r>
              <a:rPr lang="en-IN" sz="2000" dirty="0">
                <a:solidFill>
                  <a:schemeClr val="tx1"/>
                </a:solidFill>
              </a:rPr>
              <a:t>Infrared frequency spectrum</a:t>
            </a:r>
          </a:p>
          <a:p>
            <a:endParaRPr lang="en-IN" sz="2000" dirty="0">
              <a:solidFill>
                <a:schemeClr val="tx1"/>
              </a:solidFill>
            </a:endParaRP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IN" sz="2000" dirty="0">
              <a:solidFill>
                <a:schemeClr val="tx1"/>
              </a:solidFill>
            </a:endParaRPr>
          </a:p>
        </p:txBody>
      </p:sp>
    </p:spTree>
    <p:extLst>
      <p:ext uri="{BB962C8B-B14F-4D97-AF65-F5344CB8AC3E}">
        <p14:creationId xmlns:p14="http://schemas.microsoft.com/office/powerpoint/2010/main" val="1781500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B8CD-B22D-40D4-A7FA-B82BA3DF2248}"/>
              </a:ext>
            </a:extLst>
          </p:cNvPr>
          <p:cNvSpPr>
            <a:spLocks noGrp="1"/>
          </p:cNvSpPr>
          <p:nvPr>
            <p:ph type="title"/>
          </p:nvPr>
        </p:nvSpPr>
        <p:spPr>
          <a:xfrm>
            <a:off x="831850" y="106017"/>
            <a:ext cx="10515600" cy="530087"/>
          </a:xfrm>
        </p:spPr>
        <p:txBody>
          <a:bodyPr>
            <a:noAutofit/>
          </a:bodyPr>
          <a:lstStyle/>
          <a:p>
            <a:r>
              <a:rPr lang="en-US" sz="4000" b="1" dirty="0"/>
              <a:t>Radio Frequency Spectrum </a:t>
            </a:r>
            <a:r>
              <a:rPr lang="en-US" sz="4000" dirty="0"/>
              <a:t>:</a:t>
            </a:r>
            <a:endParaRPr lang="en-IN" sz="4000" dirty="0"/>
          </a:p>
        </p:txBody>
      </p:sp>
      <p:sp>
        <p:nvSpPr>
          <p:cNvPr id="3" name="Text Placeholder 2">
            <a:extLst>
              <a:ext uri="{FF2B5EF4-FFF2-40B4-BE49-F238E27FC236}">
                <a16:creationId xmlns:a16="http://schemas.microsoft.com/office/drawing/2014/main" id="{5FBB8A90-930C-4EB5-946C-8389022C52B1}"/>
              </a:ext>
            </a:extLst>
          </p:cNvPr>
          <p:cNvSpPr>
            <a:spLocks noGrp="1"/>
          </p:cNvSpPr>
          <p:nvPr>
            <p:ph type="body" idx="1"/>
          </p:nvPr>
        </p:nvSpPr>
        <p:spPr>
          <a:xfrm>
            <a:off x="831850" y="781878"/>
            <a:ext cx="10515600" cy="5307773"/>
          </a:xfrm>
        </p:spPr>
        <p:txBody>
          <a:bodyPr/>
          <a:lstStyle/>
          <a:p>
            <a:r>
              <a:rPr lang="en-US" sz="2000" dirty="0">
                <a:solidFill>
                  <a:schemeClr val="tx1"/>
                </a:solidFill>
              </a:rPr>
              <a:t>It is sum of all the individual channels, each carrying separate into, spread across wide frequency spectrum. We can say RF is a one kind of </a:t>
            </a:r>
            <a:r>
              <a:rPr lang="en-US" sz="2000" dirty="0">
                <a:solidFill>
                  <a:schemeClr val="tx1"/>
                </a:solidFill>
                <a:latin typeface="Cabin"/>
              </a:rPr>
              <a:t>electromagnetic waves.</a:t>
            </a:r>
            <a:endParaRPr lang="en-US" sz="2000" dirty="0">
              <a:solidFill>
                <a:schemeClr val="tx1"/>
              </a:solidFill>
            </a:endParaRPr>
          </a:p>
          <a:p>
            <a:endParaRPr lang="en-US" sz="2000" dirty="0">
              <a:solidFill>
                <a:schemeClr val="tx1"/>
              </a:solidFill>
            </a:endParaRPr>
          </a:p>
          <a:p>
            <a:r>
              <a:rPr lang="en-US" sz="2000" dirty="0">
                <a:solidFill>
                  <a:schemeClr val="tx1"/>
                </a:solidFill>
              </a:rPr>
              <a:t>The entire spectrum of electromagnetic frequencies is used for communications including frequencies used for radio, radar and television.</a:t>
            </a:r>
          </a:p>
          <a:p>
            <a:endParaRPr lang="en-US" sz="2000" dirty="0">
              <a:solidFill>
                <a:schemeClr val="tx1"/>
              </a:solidFill>
            </a:endParaRPr>
          </a:p>
          <a:p>
            <a:r>
              <a:rPr lang="en-US" sz="2000" dirty="0">
                <a:solidFill>
                  <a:schemeClr val="tx1"/>
                </a:solidFill>
              </a:rPr>
              <a:t>The frequency spectrum is generally measured in Hz</a:t>
            </a:r>
          </a:p>
          <a:p>
            <a:endParaRPr lang="en-US" sz="2000" dirty="0">
              <a:solidFill>
                <a:schemeClr val="tx1"/>
              </a:solidFill>
            </a:endParaRPr>
          </a:p>
          <a:p>
            <a:r>
              <a:rPr lang="en-US" sz="2000" dirty="0">
                <a:solidFill>
                  <a:schemeClr val="tx1"/>
                </a:solidFill>
              </a:rPr>
              <a:t>The commercial FM radio band operates between 88 and 108 Mhz.</a:t>
            </a:r>
          </a:p>
          <a:p>
            <a:endParaRPr lang="en-US" sz="2000" dirty="0">
              <a:solidFill>
                <a:schemeClr val="tx1"/>
              </a:solidFill>
            </a:endParaRPr>
          </a:p>
          <a:p>
            <a:r>
              <a:rPr lang="en-US" sz="2000" dirty="0">
                <a:solidFill>
                  <a:schemeClr val="tx1"/>
                </a:solidFill>
              </a:rPr>
              <a:t>The RF spectrum is commercially used in the form of low band, mid band, commercial band </a:t>
            </a:r>
            <a:r>
              <a:rPr lang="en-US" sz="2000" dirty="0" err="1">
                <a:solidFill>
                  <a:schemeClr val="tx1"/>
                </a:solidFill>
              </a:rPr>
              <a:t>ect</a:t>
            </a:r>
            <a:r>
              <a:rPr lang="en-US" sz="2000" dirty="0">
                <a:solidFill>
                  <a:schemeClr val="tx1"/>
                </a:solidFill>
              </a:rPr>
              <a:t>.</a:t>
            </a:r>
            <a:endParaRPr lang="en-IN" sz="2000" dirty="0">
              <a:solidFill>
                <a:schemeClr val="tx1"/>
              </a:solidFill>
            </a:endParaRPr>
          </a:p>
          <a:p>
            <a:endParaRPr lang="en-IN" sz="2000" dirty="0">
              <a:solidFill>
                <a:schemeClr val="tx1"/>
              </a:solidFill>
            </a:endParaRP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US" sz="2000" dirty="0">
              <a:solidFill>
                <a:schemeClr val="tx1"/>
              </a:solidFill>
            </a:endParaRPr>
          </a:p>
          <a:p>
            <a:endParaRPr lang="en-IN" sz="2000" dirty="0">
              <a:solidFill>
                <a:schemeClr val="tx1"/>
              </a:solidFill>
            </a:endParaRPr>
          </a:p>
        </p:txBody>
      </p:sp>
    </p:spTree>
    <p:extLst>
      <p:ext uri="{BB962C8B-B14F-4D97-AF65-F5344CB8AC3E}">
        <p14:creationId xmlns:p14="http://schemas.microsoft.com/office/powerpoint/2010/main" val="25976033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38BEC2-9161-45A1-AD30-04B87B2B00C9}"/>
              </a:ext>
            </a:extLst>
          </p:cNvPr>
          <p:cNvPicPr>
            <a:picLocks noChangeAspect="1"/>
          </p:cNvPicPr>
          <p:nvPr/>
        </p:nvPicPr>
        <p:blipFill>
          <a:blip r:embed="rId2"/>
          <a:stretch>
            <a:fillRect/>
          </a:stretch>
        </p:blipFill>
        <p:spPr>
          <a:xfrm>
            <a:off x="0" y="0"/>
            <a:ext cx="12191999" cy="6857999"/>
          </a:xfrm>
          <a:prstGeom prst="rect">
            <a:avLst/>
          </a:prstGeom>
        </p:spPr>
      </p:pic>
    </p:spTree>
    <p:extLst>
      <p:ext uri="{BB962C8B-B14F-4D97-AF65-F5344CB8AC3E}">
        <p14:creationId xmlns:p14="http://schemas.microsoft.com/office/powerpoint/2010/main" val="39411081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384DA6-6EDD-4E1F-B3D0-E9B857E9C17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55168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D7428A-187B-43B1-8928-192E864C6473}"/>
              </a:ext>
            </a:extLst>
          </p:cNvPr>
          <p:cNvPicPr>
            <a:picLocks noChangeAspect="1"/>
          </p:cNvPicPr>
          <p:nvPr/>
        </p:nvPicPr>
        <p:blipFill rotWithShape="1">
          <a:blip r:embed="rId2"/>
          <a:srcRect l="1685" t="16505" r="19075" b="7515"/>
          <a:stretch/>
        </p:blipFill>
        <p:spPr>
          <a:xfrm>
            <a:off x="490330" y="-1"/>
            <a:ext cx="11092070" cy="6745357"/>
          </a:xfrm>
          <a:prstGeom prst="rect">
            <a:avLst/>
          </a:prstGeom>
        </p:spPr>
      </p:pic>
    </p:spTree>
    <p:extLst>
      <p:ext uri="{BB962C8B-B14F-4D97-AF65-F5344CB8AC3E}">
        <p14:creationId xmlns:p14="http://schemas.microsoft.com/office/powerpoint/2010/main" val="16159102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4955D-69B2-4872-86D6-DCC65B02300A}"/>
              </a:ext>
            </a:extLst>
          </p:cNvPr>
          <p:cNvSpPr>
            <a:spLocks noGrp="1"/>
          </p:cNvSpPr>
          <p:nvPr>
            <p:ph type="title"/>
          </p:nvPr>
        </p:nvSpPr>
        <p:spPr>
          <a:xfrm>
            <a:off x="831850" y="318052"/>
            <a:ext cx="10515600" cy="715618"/>
          </a:xfrm>
        </p:spPr>
        <p:txBody>
          <a:bodyPr>
            <a:normAutofit fontScale="90000"/>
          </a:bodyPr>
          <a:lstStyle/>
          <a:p>
            <a:r>
              <a:rPr lang="en-IN" dirty="0"/>
              <a:t>Infrared Frequency Spectrum</a:t>
            </a:r>
          </a:p>
        </p:txBody>
      </p:sp>
      <p:sp>
        <p:nvSpPr>
          <p:cNvPr id="3" name="Text Placeholder 2">
            <a:extLst>
              <a:ext uri="{FF2B5EF4-FFF2-40B4-BE49-F238E27FC236}">
                <a16:creationId xmlns:a16="http://schemas.microsoft.com/office/drawing/2014/main" id="{583987F6-F6BD-439A-A8B2-D1BD1F42AAE1}"/>
              </a:ext>
            </a:extLst>
          </p:cNvPr>
          <p:cNvSpPr>
            <a:spLocks noGrp="1"/>
          </p:cNvSpPr>
          <p:nvPr>
            <p:ph type="body" idx="1"/>
          </p:nvPr>
        </p:nvSpPr>
        <p:spPr>
          <a:xfrm>
            <a:off x="831850" y="1537253"/>
            <a:ext cx="10515600" cy="4552398"/>
          </a:xfrm>
        </p:spPr>
        <p:txBody>
          <a:bodyPr>
            <a:normAutofit/>
          </a:bodyPr>
          <a:lstStyle/>
          <a:p>
            <a:r>
              <a:rPr lang="en-US" sz="2000" dirty="0">
                <a:solidFill>
                  <a:schemeClr val="tx1"/>
                </a:solidFill>
              </a:rPr>
              <a:t>Light waves that are slightly longer than visible light waves are IR waves. They are found to the right of visible light in the electromagnetic spectrum.</a:t>
            </a:r>
          </a:p>
          <a:p>
            <a:r>
              <a:rPr lang="en-US" sz="2000" dirty="0">
                <a:solidFill>
                  <a:schemeClr val="tx1"/>
                </a:solidFill>
              </a:rPr>
              <a:t>IR rays create most of the heat from sunlight and burning bulbs</a:t>
            </a:r>
          </a:p>
          <a:p>
            <a:r>
              <a:rPr lang="en-US" sz="2000" dirty="0">
                <a:solidFill>
                  <a:schemeClr val="tx1"/>
                </a:solidFill>
              </a:rPr>
              <a:t> The length of these waves ranges from </a:t>
            </a:r>
            <a:r>
              <a:rPr lang="en-IN" dirty="0">
                <a:solidFill>
                  <a:schemeClr val="tx1"/>
                </a:solidFill>
              </a:rPr>
              <a:t>10</a:t>
            </a:r>
            <a:r>
              <a:rPr lang="en-IN" baseline="30000" dirty="0">
                <a:solidFill>
                  <a:schemeClr val="tx1"/>
                </a:solidFill>
              </a:rPr>
              <a:t>-12</a:t>
            </a:r>
            <a:r>
              <a:rPr lang="en-IN" baseline="30000" dirty="0"/>
              <a:t>  </a:t>
            </a:r>
            <a:r>
              <a:rPr lang="en-IN" sz="2000" dirty="0">
                <a:solidFill>
                  <a:schemeClr val="tx1"/>
                </a:solidFill>
              </a:rPr>
              <a:t>to </a:t>
            </a:r>
            <a:r>
              <a:rPr lang="en-IN" dirty="0">
                <a:solidFill>
                  <a:schemeClr val="tx1"/>
                </a:solidFill>
              </a:rPr>
              <a:t>10</a:t>
            </a:r>
            <a:r>
              <a:rPr lang="en-IN" baseline="30000" dirty="0">
                <a:solidFill>
                  <a:schemeClr val="tx1"/>
                </a:solidFill>
              </a:rPr>
              <a:t>2</a:t>
            </a:r>
            <a:endParaRPr lang="en-IN" dirty="0">
              <a:solidFill>
                <a:schemeClr val="tx1"/>
              </a:solidFill>
            </a:endParaRPr>
          </a:p>
          <a:p>
            <a:endParaRPr lang="en-IN" sz="2000" dirty="0">
              <a:solidFill>
                <a:schemeClr val="tx1"/>
              </a:solidFill>
            </a:endParaRPr>
          </a:p>
        </p:txBody>
      </p:sp>
    </p:spTree>
    <p:extLst>
      <p:ext uri="{BB962C8B-B14F-4D97-AF65-F5344CB8AC3E}">
        <p14:creationId xmlns:p14="http://schemas.microsoft.com/office/powerpoint/2010/main" val="176417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06F2B-874A-46C5-B62A-BF113A4DD22D}"/>
              </a:ext>
            </a:extLst>
          </p:cNvPr>
          <p:cNvSpPr>
            <a:spLocks noGrp="1"/>
          </p:cNvSpPr>
          <p:nvPr>
            <p:ph type="title"/>
          </p:nvPr>
        </p:nvSpPr>
        <p:spPr>
          <a:xfrm>
            <a:off x="831850" y="543340"/>
            <a:ext cx="10515600" cy="755373"/>
          </a:xfrm>
        </p:spPr>
        <p:txBody>
          <a:bodyPr>
            <a:normAutofit fontScale="90000"/>
          </a:bodyPr>
          <a:lstStyle/>
          <a:p>
            <a:r>
              <a:rPr lang="en-IN" dirty="0"/>
              <a:t>Wireless communication</a:t>
            </a:r>
          </a:p>
        </p:txBody>
      </p:sp>
      <p:sp>
        <p:nvSpPr>
          <p:cNvPr id="3" name="Text Placeholder 2">
            <a:extLst>
              <a:ext uri="{FF2B5EF4-FFF2-40B4-BE49-F238E27FC236}">
                <a16:creationId xmlns:a16="http://schemas.microsoft.com/office/drawing/2014/main" id="{1F85932A-94E7-4852-97F1-680C5923B5A2}"/>
              </a:ext>
            </a:extLst>
          </p:cNvPr>
          <p:cNvSpPr>
            <a:spLocks noGrp="1"/>
          </p:cNvSpPr>
          <p:nvPr>
            <p:ph type="body" idx="1"/>
          </p:nvPr>
        </p:nvSpPr>
        <p:spPr>
          <a:xfrm>
            <a:off x="831850" y="1656523"/>
            <a:ext cx="10515600" cy="4433128"/>
          </a:xfrm>
        </p:spPr>
        <p:txBody>
          <a:bodyPr/>
          <a:lstStyle/>
          <a:p>
            <a:r>
              <a:rPr lang="en-US" dirty="0">
                <a:solidFill>
                  <a:schemeClr val="tx1"/>
                </a:solidFill>
              </a:rPr>
              <a:t>Requirements of Wireless Communication</a:t>
            </a:r>
          </a:p>
          <a:p>
            <a:pPr marL="914400" lvl="1" indent="-457200">
              <a:buFont typeface="Wingdings" panose="05000000000000000000" pitchFamily="2" charset="2"/>
              <a:buChar char="q"/>
            </a:pPr>
            <a:r>
              <a:rPr lang="en-US" dirty="0">
                <a:solidFill>
                  <a:schemeClr val="tx1"/>
                </a:solidFill>
              </a:rPr>
              <a:t>Freedom from wires. </a:t>
            </a:r>
          </a:p>
          <a:p>
            <a:pPr marL="914400" lvl="1" indent="-457200">
              <a:buFont typeface="Wingdings" panose="05000000000000000000" pitchFamily="2" charset="2"/>
              <a:buChar char="q"/>
            </a:pPr>
            <a:r>
              <a:rPr lang="en-US" dirty="0">
                <a:solidFill>
                  <a:schemeClr val="tx1"/>
                </a:solidFill>
              </a:rPr>
              <a:t>No bunch of wires running from here and there.</a:t>
            </a:r>
          </a:p>
          <a:p>
            <a:pPr marL="914400" lvl="1" indent="-457200">
              <a:buFont typeface="Wingdings" panose="05000000000000000000" pitchFamily="2" charset="2"/>
              <a:buChar char="q"/>
            </a:pPr>
            <a:r>
              <a:rPr lang="en-US" dirty="0">
                <a:solidFill>
                  <a:schemeClr val="tx1"/>
                </a:solidFill>
              </a:rPr>
              <a:t> “Auto Magical” instantaneous communication without physical connection setup </a:t>
            </a:r>
          </a:p>
          <a:p>
            <a:pPr lvl="1"/>
            <a:r>
              <a:rPr lang="en-US" dirty="0">
                <a:solidFill>
                  <a:schemeClr val="tx1"/>
                </a:solidFill>
              </a:rPr>
              <a:t>	e.g.- Bluetooth, Wi-Fi. </a:t>
            </a:r>
          </a:p>
          <a:p>
            <a:pPr marL="914400" lvl="1" indent="-457200">
              <a:buFont typeface="Wingdings" panose="05000000000000000000" pitchFamily="2" charset="2"/>
              <a:buChar char="q"/>
            </a:pPr>
            <a:r>
              <a:rPr lang="en-US" dirty="0">
                <a:solidFill>
                  <a:schemeClr val="tx1"/>
                </a:solidFill>
              </a:rPr>
              <a:t>Global coverage Communication can reach where wiring is infeasible or costly </a:t>
            </a:r>
          </a:p>
          <a:p>
            <a:pPr lvl="1"/>
            <a:r>
              <a:rPr lang="en-US" dirty="0">
                <a:solidFill>
                  <a:schemeClr val="tx1"/>
                </a:solidFill>
              </a:rPr>
              <a:t>	E.g.- rural </a:t>
            </a:r>
            <a:r>
              <a:rPr lang="en-US" dirty="0" err="1">
                <a:solidFill>
                  <a:schemeClr val="tx1"/>
                </a:solidFill>
              </a:rPr>
              <a:t>areas,buildings,battlefield,outerspace</a:t>
            </a:r>
            <a:r>
              <a:rPr lang="en-US" dirty="0">
                <a:solidFill>
                  <a:schemeClr val="tx1"/>
                </a:solidFill>
              </a:rPr>
              <a:t>. </a:t>
            </a:r>
          </a:p>
          <a:p>
            <a:pPr marL="914400" lvl="1" indent="-457200">
              <a:buFont typeface="Wingdings" panose="05000000000000000000" pitchFamily="2" charset="2"/>
              <a:buChar char="q"/>
            </a:pPr>
            <a:r>
              <a:rPr lang="en-US" dirty="0">
                <a:solidFill>
                  <a:schemeClr val="tx1"/>
                </a:solidFill>
              </a:rPr>
              <a:t>Stay </a:t>
            </a:r>
            <a:r>
              <a:rPr lang="en-US" dirty="0" err="1">
                <a:solidFill>
                  <a:schemeClr val="tx1"/>
                </a:solidFill>
              </a:rPr>
              <a:t>connected,flexiblity</a:t>
            </a:r>
            <a:r>
              <a:rPr lang="en-US" dirty="0">
                <a:solidFill>
                  <a:schemeClr val="tx1"/>
                </a:solidFill>
              </a:rPr>
              <a:t> to connect multiple devices.</a:t>
            </a:r>
            <a:endParaRPr lang="en-IN" dirty="0">
              <a:solidFill>
                <a:schemeClr val="tx1"/>
              </a:solidFill>
            </a:endParaRPr>
          </a:p>
        </p:txBody>
      </p:sp>
    </p:spTree>
    <p:extLst>
      <p:ext uri="{BB962C8B-B14F-4D97-AF65-F5344CB8AC3E}">
        <p14:creationId xmlns:p14="http://schemas.microsoft.com/office/powerpoint/2010/main" val="3291926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5A74C-4F22-4E30-AB0C-F49FE4CC98EF}"/>
              </a:ext>
            </a:extLst>
          </p:cNvPr>
          <p:cNvSpPr>
            <a:spLocks noGrp="1"/>
          </p:cNvSpPr>
          <p:nvPr>
            <p:ph type="title"/>
          </p:nvPr>
        </p:nvSpPr>
        <p:spPr>
          <a:xfrm>
            <a:off x="831850" y="185531"/>
            <a:ext cx="10515600" cy="702366"/>
          </a:xfrm>
        </p:spPr>
        <p:style>
          <a:lnRef idx="2">
            <a:schemeClr val="accent6"/>
          </a:lnRef>
          <a:fillRef idx="1">
            <a:schemeClr val="lt1"/>
          </a:fillRef>
          <a:effectRef idx="0">
            <a:schemeClr val="accent6"/>
          </a:effectRef>
          <a:fontRef idx="minor">
            <a:schemeClr val="dk1"/>
          </a:fontRef>
        </p:style>
        <p:txBody>
          <a:bodyPr>
            <a:normAutofit/>
          </a:bodyPr>
          <a:lstStyle/>
          <a:p>
            <a:r>
              <a:rPr lang="en-IN" sz="3200" dirty="0"/>
              <a:t>Wireless communication system</a:t>
            </a:r>
          </a:p>
        </p:txBody>
      </p:sp>
      <p:sp>
        <p:nvSpPr>
          <p:cNvPr id="3" name="Text Placeholder 2">
            <a:extLst>
              <a:ext uri="{FF2B5EF4-FFF2-40B4-BE49-F238E27FC236}">
                <a16:creationId xmlns:a16="http://schemas.microsoft.com/office/drawing/2014/main" id="{B6833DAE-47D4-4C67-B125-2AA2831BC7AB}"/>
              </a:ext>
            </a:extLst>
          </p:cNvPr>
          <p:cNvSpPr>
            <a:spLocks noGrp="1"/>
          </p:cNvSpPr>
          <p:nvPr>
            <p:ph type="body" idx="1"/>
          </p:nvPr>
        </p:nvSpPr>
        <p:spPr>
          <a:xfrm>
            <a:off x="831850" y="1179443"/>
            <a:ext cx="10515600" cy="4910207"/>
          </a:xfrm>
        </p:spPr>
        <p:style>
          <a:lnRef idx="2">
            <a:schemeClr val="accent6"/>
          </a:lnRef>
          <a:fillRef idx="1">
            <a:schemeClr val="lt1"/>
          </a:fillRef>
          <a:effectRef idx="0">
            <a:schemeClr val="accent6"/>
          </a:effectRef>
          <a:fontRef idx="minor">
            <a:schemeClr val="dk1"/>
          </a:fontRef>
        </p:style>
        <p:txBody>
          <a:bodyPr/>
          <a:lstStyle/>
          <a:p>
            <a:r>
              <a:rPr lang="en-IN" dirty="0">
                <a:solidFill>
                  <a:schemeClr val="tx1"/>
                </a:solidFill>
              </a:rPr>
              <a:t>Input			</a:t>
            </a:r>
            <a:r>
              <a:rPr lang="en-IN" sz="1400" dirty="0">
                <a:solidFill>
                  <a:schemeClr val="tx1"/>
                </a:solidFill>
              </a:rPr>
              <a:t>Transmitter path</a:t>
            </a:r>
          </a:p>
          <a:p>
            <a:endParaRPr lang="en-IN" dirty="0">
              <a:solidFill>
                <a:schemeClr val="tx1"/>
              </a:solidFill>
            </a:endParaRPr>
          </a:p>
          <a:p>
            <a:endParaRPr lang="en-IN" dirty="0">
              <a:solidFill>
                <a:schemeClr val="tx1"/>
              </a:solidFill>
            </a:endParaRPr>
          </a:p>
          <a:p>
            <a:endParaRPr lang="en-IN" dirty="0">
              <a:solidFill>
                <a:schemeClr val="tx1"/>
              </a:solidFill>
            </a:endParaRPr>
          </a:p>
          <a:p>
            <a:endParaRPr lang="en-IN" dirty="0">
              <a:solidFill>
                <a:schemeClr val="tx1"/>
              </a:solidFill>
            </a:endParaRPr>
          </a:p>
          <a:p>
            <a:endParaRPr lang="en-IN" dirty="0">
              <a:solidFill>
                <a:schemeClr val="tx1"/>
              </a:solidFill>
            </a:endParaRPr>
          </a:p>
          <a:p>
            <a:endParaRPr lang="en-IN" dirty="0">
              <a:solidFill>
                <a:schemeClr val="tx1"/>
              </a:solidFill>
            </a:endParaRPr>
          </a:p>
          <a:p>
            <a:endParaRPr lang="en-IN" dirty="0">
              <a:solidFill>
                <a:schemeClr val="tx1"/>
              </a:solidFill>
            </a:endParaRPr>
          </a:p>
          <a:p>
            <a:endParaRPr lang="en-IN" dirty="0">
              <a:solidFill>
                <a:schemeClr val="tx1"/>
              </a:solidFill>
            </a:endParaRPr>
          </a:p>
          <a:p>
            <a:r>
              <a:rPr lang="en-IN" dirty="0">
                <a:solidFill>
                  <a:schemeClr val="tx1"/>
                </a:solidFill>
              </a:rPr>
              <a:t>Output                                     </a:t>
            </a:r>
            <a:r>
              <a:rPr lang="en-IN" sz="1200" dirty="0">
                <a:solidFill>
                  <a:schemeClr val="tx1"/>
                </a:solidFill>
              </a:rPr>
              <a:t>Receiver Path</a:t>
            </a:r>
          </a:p>
        </p:txBody>
      </p:sp>
      <p:sp>
        <p:nvSpPr>
          <p:cNvPr id="4" name="Rectangle 3">
            <a:extLst>
              <a:ext uri="{FF2B5EF4-FFF2-40B4-BE49-F238E27FC236}">
                <a16:creationId xmlns:a16="http://schemas.microsoft.com/office/drawing/2014/main" id="{5693375A-D42D-468C-8DFF-7DCB295FE70E}"/>
              </a:ext>
            </a:extLst>
          </p:cNvPr>
          <p:cNvSpPr/>
          <p:nvPr/>
        </p:nvSpPr>
        <p:spPr>
          <a:xfrm>
            <a:off x="1325217" y="1881809"/>
            <a:ext cx="1205948" cy="6096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Source</a:t>
            </a:r>
          </a:p>
        </p:txBody>
      </p:sp>
      <p:sp>
        <p:nvSpPr>
          <p:cNvPr id="7" name="Rectangle 6">
            <a:extLst>
              <a:ext uri="{FF2B5EF4-FFF2-40B4-BE49-F238E27FC236}">
                <a16:creationId xmlns:a16="http://schemas.microsoft.com/office/drawing/2014/main" id="{56A17985-DA27-431B-849B-DE8ABEBF91C6}"/>
              </a:ext>
            </a:extLst>
          </p:cNvPr>
          <p:cNvSpPr/>
          <p:nvPr/>
        </p:nvSpPr>
        <p:spPr>
          <a:xfrm>
            <a:off x="3472070" y="1881809"/>
            <a:ext cx="1205948" cy="6096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Source Encoder</a:t>
            </a:r>
          </a:p>
        </p:txBody>
      </p:sp>
      <p:sp>
        <p:nvSpPr>
          <p:cNvPr id="8" name="Rectangle 7">
            <a:extLst>
              <a:ext uri="{FF2B5EF4-FFF2-40B4-BE49-F238E27FC236}">
                <a16:creationId xmlns:a16="http://schemas.microsoft.com/office/drawing/2014/main" id="{01B539E5-B35E-4554-B928-432CD35477CA}"/>
              </a:ext>
            </a:extLst>
          </p:cNvPr>
          <p:cNvSpPr/>
          <p:nvPr/>
        </p:nvSpPr>
        <p:spPr>
          <a:xfrm>
            <a:off x="5830956" y="1881809"/>
            <a:ext cx="1338469" cy="6096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Channel Encoder</a:t>
            </a:r>
          </a:p>
        </p:txBody>
      </p:sp>
      <p:sp>
        <p:nvSpPr>
          <p:cNvPr id="9" name="Rectangle 8">
            <a:extLst>
              <a:ext uri="{FF2B5EF4-FFF2-40B4-BE49-F238E27FC236}">
                <a16:creationId xmlns:a16="http://schemas.microsoft.com/office/drawing/2014/main" id="{7A9360F8-29AD-437F-9E15-39461B6491AB}"/>
              </a:ext>
            </a:extLst>
          </p:cNvPr>
          <p:cNvSpPr/>
          <p:nvPr/>
        </p:nvSpPr>
        <p:spPr>
          <a:xfrm>
            <a:off x="8044070" y="1881809"/>
            <a:ext cx="1563756" cy="6096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Modulation</a:t>
            </a:r>
          </a:p>
        </p:txBody>
      </p:sp>
      <p:cxnSp>
        <p:nvCxnSpPr>
          <p:cNvPr id="11" name="Straight Arrow Connector 10">
            <a:extLst>
              <a:ext uri="{FF2B5EF4-FFF2-40B4-BE49-F238E27FC236}">
                <a16:creationId xmlns:a16="http://schemas.microsoft.com/office/drawing/2014/main" id="{F50D2771-E2B5-4064-9CB9-C3ECD07CB45D}"/>
              </a:ext>
            </a:extLst>
          </p:cNvPr>
          <p:cNvCxnSpPr>
            <a:endCxn id="7" idx="1"/>
          </p:cNvCxnSpPr>
          <p:nvPr/>
        </p:nvCxnSpPr>
        <p:spPr>
          <a:xfrm>
            <a:off x="2531165" y="2186609"/>
            <a:ext cx="94090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D2C51F30-A588-4240-9600-DC2A70B94A40}"/>
              </a:ext>
            </a:extLst>
          </p:cNvPr>
          <p:cNvCxnSpPr>
            <a:cxnSpLocks/>
            <a:endCxn id="8" idx="1"/>
          </p:cNvCxnSpPr>
          <p:nvPr/>
        </p:nvCxnSpPr>
        <p:spPr>
          <a:xfrm>
            <a:off x="4678018" y="2186609"/>
            <a:ext cx="115293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4C06C5B2-5519-4FE6-9AD5-A9A4FC100210}"/>
              </a:ext>
            </a:extLst>
          </p:cNvPr>
          <p:cNvCxnSpPr>
            <a:cxnSpLocks/>
            <a:endCxn id="9" idx="1"/>
          </p:cNvCxnSpPr>
          <p:nvPr/>
        </p:nvCxnSpPr>
        <p:spPr>
          <a:xfrm>
            <a:off x="6944139" y="2186609"/>
            <a:ext cx="109993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Rectangle 15">
            <a:extLst>
              <a:ext uri="{FF2B5EF4-FFF2-40B4-BE49-F238E27FC236}">
                <a16:creationId xmlns:a16="http://schemas.microsoft.com/office/drawing/2014/main" id="{3EAE4868-7593-49AF-A360-5BD6D4095504}"/>
              </a:ext>
            </a:extLst>
          </p:cNvPr>
          <p:cNvSpPr/>
          <p:nvPr/>
        </p:nvSpPr>
        <p:spPr>
          <a:xfrm>
            <a:off x="1431235" y="4320209"/>
            <a:ext cx="1099930" cy="6096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Information</a:t>
            </a:r>
          </a:p>
        </p:txBody>
      </p:sp>
      <p:sp>
        <p:nvSpPr>
          <p:cNvPr id="17" name="Rectangle 16">
            <a:extLst>
              <a:ext uri="{FF2B5EF4-FFF2-40B4-BE49-F238E27FC236}">
                <a16:creationId xmlns:a16="http://schemas.microsoft.com/office/drawing/2014/main" id="{9A7754FD-477A-43EC-9CB7-CA62A89FAC33}"/>
              </a:ext>
            </a:extLst>
          </p:cNvPr>
          <p:cNvSpPr/>
          <p:nvPr/>
        </p:nvSpPr>
        <p:spPr>
          <a:xfrm>
            <a:off x="3472070" y="4320209"/>
            <a:ext cx="1205948" cy="60958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Source Decoder</a:t>
            </a:r>
          </a:p>
        </p:txBody>
      </p:sp>
      <p:sp>
        <p:nvSpPr>
          <p:cNvPr id="18" name="Rectangle 17">
            <a:extLst>
              <a:ext uri="{FF2B5EF4-FFF2-40B4-BE49-F238E27FC236}">
                <a16:creationId xmlns:a16="http://schemas.microsoft.com/office/drawing/2014/main" id="{8F231A6F-922D-4F2A-A774-868A86637E14}"/>
              </a:ext>
            </a:extLst>
          </p:cNvPr>
          <p:cNvSpPr/>
          <p:nvPr/>
        </p:nvSpPr>
        <p:spPr>
          <a:xfrm>
            <a:off x="5830957" y="4320209"/>
            <a:ext cx="1205948" cy="60958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Channel Decoder</a:t>
            </a:r>
          </a:p>
        </p:txBody>
      </p:sp>
      <p:sp>
        <p:nvSpPr>
          <p:cNvPr id="19" name="Rectangle 18">
            <a:extLst>
              <a:ext uri="{FF2B5EF4-FFF2-40B4-BE49-F238E27FC236}">
                <a16:creationId xmlns:a16="http://schemas.microsoft.com/office/drawing/2014/main" id="{F1F28C82-DA9A-48EE-B2EB-D872E9F307A0}"/>
              </a:ext>
            </a:extLst>
          </p:cNvPr>
          <p:cNvSpPr/>
          <p:nvPr/>
        </p:nvSpPr>
        <p:spPr>
          <a:xfrm>
            <a:off x="8044070" y="4320209"/>
            <a:ext cx="1563756" cy="60958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Demodulation</a:t>
            </a:r>
          </a:p>
        </p:txBody>
      </p:sp>
      <p:cxnSp>
        <p:nvCxnSpPr>
          <p:cNvPr id="24" name="Straight Arrow Connector 23">
            <a:extLst>
              <a:ext uri="{FF2B5EF4-FFF2-40B4-BE49-F238E27FC236}">
                <a16:creationId xmlns:a16="http://schemas.microsoft.com/office/drawing/2014/main" id="{927535F1-66EE-42C9-A8E1-33DD47620DA1}"/>
              </a:ext>
            </a:extLst>
          </p:cNvPr>
          <p:cNvCxnSpPr>
            <a:stCxn id="19" idx="1"/>
            <a:endCxn id="18" idx="3"/>
          </p:cNvCxnSpPr>
          <p:nvPr/>
        </p:nvCxnSpPr>
        <p:spPr>
          <a:xfrm flipH="1">
            <a:off x="7036905" y="4625002"/>
            <a:ext cx="100716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12EE5169-AEB1-440F-9C5B-6673E8BD0FF8}"/>
              </a:ext>
            </a:extLst>
          </p:cNvPr>
          <p:cNvCxnSpPr>
            <a:stCxn id="18" idx="1"/>
            <a:endCxn id="17" idx="3"/>
          </p:cNvCxnSpPr>
          <p:nvPr/>
        </p:nvCxnSpPr>
        <p:spPr>
          <a:xfrm flipH="1">
            <a:off x="4678018" y="4625002"/>
            <a:ext cx="115293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3D4CEE06-B402-487C-A4A2-C5944489B5AA}"/>
              </a:ext>
            </a:extLst>
          </p:cNvPr>
          <p:cNvCxnSpPr>
            <a:endCxn id="16" idx="3"/>
          </p:cNvCxnSpPr>
          <p:nvPr/>
        </p:nvCxnSpPr>
        <p:spPr>
          <a:xfrm flipH="1">
            <a:off x="2531165" y="4625002"/>
            <a:ext cx="940905" cy="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 name="Rectangle 28">
            <a:extLst>
              <a:ext uri="{FF2B5EF4-FFF2-40B4-BE49-F238E27FC236}">
                <a16:creationId xmlns:a16="http://schemas.microsoft.com/office/drawing/2014/main" id="{ACA6C70F-06CF-4C78-A308-FAE7663EE9EC}"/>
              </a:ext>
            </a:extLst>
          </p:cNvPr>
          <p:cNvSpPr/>
          <p:nvPr/>
        </p:nvSpPr>
        <p:spPr>
          <a:xfrm>
            <a:off x="8044070" y="3154017"/>
            <a:ext cx="1563756" cy="63610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Channel</a:t>
            </a:r>
          </a:p>
        </p:txBody>
      </p:sp>
      <p:cxnSp>
        <p:nvCxnSpPr>
          <p:cNvPr id="31" name="Straight Arrow Connector 30">
            <a:extLst>
              <a:ext uri="{FF2B5EF4-FFF2-40B4-BE49-F238E27FC236}">
                <a16:creationId xmlns:a16="http://schemas.microsoft.com/office/drawing/2014/main" id="{974AE499-8904-434D-9484-D29981D554DA}"/>
              </a:ext>
            </a:extLst>
          </p:cNvPr>
          <p:cNvCxnSpPr>
            <a:cxnSpLocks/>
            <a:stCxn id="9" idx="2"/>
          </p:cNvCxnSpPr>
          <p:nvPr/>
        </p:nvCxnSpPr>
        <p:spPr>
          <a:xfrm>
            <a:off x="8825948" y="2491409"/>
            <a:ext cx="13252" cy="6626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712BCD82-ED72-4EA9-87D9-F73A9F4C3B19}"/>
              </a:ext>
            </a:extLst>
          </p:cNvPr>
          <p:cNvCxnSpPr>
            <a:stCxn id="29" idx="2"/>
            <a:endCxn id="19" idx="0"/>
          </p:cNvCxnSpPr>
          <p:nvPr/>
        </p:nvCxnSpPr>
        <p:spPr>
          <a:xfrm>
            <a:off x="8825948" y="3790121"/>
            <a:ext cx="0" cy="5300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7162D396-860A-4F8D-BEC1-77D8FB60CF8D}"/>
              </a:ext>
            </a:extLst>
          </p:cNvPr>
          <p:cNvCxnSpPr>
            <a:cxnSpLocks/>
          </p:cNvCxnSpPr>
          <p:nvPr/>
        </p:nvCxnSpPr>
        <p:spPr>
          <a:xfrm>
            <a:off x="831850" y="1536976"/>
            <a:ext cx="82467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7881DB7C-6B80-4897-84E7-C27477869C60}"/>
              </a:ext>
            </a:extLst>
          </p:cNvPr>
          <p:cNvCxnSpPr>
            <a:cxnSpLocks/>
          </p:cNvCxnSpPr>
          <p:nvPr/>
        </p:nvCxnSpPr>
        <p:spPr>
          <a:xfrm flipH="1">
            <a:off x="831850" y="5228258"/>
            <a:ext cx="10367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57548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8A04F-3DFF-4482-BDCB-0C47716F451D}"/>
              </a:ext>
            </a:extLst>
          </p:cNvPr>
          <p:cNvSpPr>
            <a:spLocks noGrp="1"/>
          </p:cNvSpPr>
          <p:nvPr>
            <p:ph type="title"/>
          </p:nvPr>
        </p:nvSpPr>
        <p:spPr>
          <a:xfrm>
            <a:off x="831850" y="119269"/>
            <a:ext cx="10515600" cy="1470992"/>
          </a:xfrm>
        </p:spPr>
        <p:txBody>
          <a:bodyPr>
            <a:normAutofit fontScale="90000"/>
          </a:bodyPr>
          <a:lstStyle/>
          <a:p>
            <a:br>
              <a:rPr lang="en-US" b="1" dirty="0"/>
            </a:br>
            <a:r>
              <a:rPr lang="en-US" b="1" dirty="0"/>
              <a:t>				</a:t>
            </a:r>
            <a:r>
              <a:rPr lang="en-US" sz="3600" b="1" dirty="0"/>
              <a:t>Contin..</a:t>
            </a:r>
            <a:br>
              <a:rPr lang="en-US" sz="3600" b="1" dirty="0"/>
            </a:br>
            <a:endParaRPr lang="en-IN" sz="3600" dirty="0"/>
          </a:p>
        </p:txBody>
      </p:sp>
      <p:sp>
        <p:nvSpPr>
          <p:cNvPr id="3" name="Text Placeholder 2">
            <a:extLst>
              <a:ext uri="{FF2B5EF4-FFF2-40B4-BE49-F238E27FC236}">
                <a16:creationId xmlns:a16="http://schemas.microsoft.com/office/drawing/2014/main" id="{8DF56BF3-FA74-44C7-A6D7-E8C6B71B90F4}"/>
              </a:ext>
            </a:extLst>
          </p:cNvPr>
          <p:cNvSpPr>
            <a:spLocks noGrp="1"/>
          </p:cNvSpPr>
          <p:nvPr>
            <p:ph type="body" idx="1"/>
          </p:nvPr>
        </p:nvSpPr>
        <p:spPr>
          <a:xfrm>
            <a:off x="831850" y="1258957"/>
            <a:ext cx="10515600" cy="4830694"/>
          </a:xfrm>
        </p:spPr>
        <p:txBody>
          <a:bodyPr>
            <a:normAutofit/>
          </a:bodyPr>
          <a:lstStyle/>
          <a:p>
            <a:pPr marL="342900" indent="-342900">
              <a:buFont typeface="Arial" panose="020B0604020202020204" pitchFamily="34" charset="0"/>
              <a:buChar char="•"/>
            </a:pPr>
            <a:r>
              <a:rPr lang="en-IN" sz="2000" dirty="0">
                <a:solidFill>
                  <a:schemeClr val="tx1"/>
                </a:solidFill>
              </a:rPr>
              <a:t>The transmitter receives the information from the source and encodes it by using a source encoder.</a:t>
            </a:r>
          </a:p>
          <a:p>
            <a:pPr marL="342900" indent="-342900">
              <a:buFont typeface="Arial" panose="020B0604020202020204" pitchFamily="34" charset="0"/>
              <a:buChar char="•"/>
            </a:pPr>
            <a:r>
              <a:rPr lang="en-IN" sz="2000" dirty="0">
                <a:solidFill>
                  <a:schemeClr val="tx1"/>
                </a:solidFill>
              </a:rPr>
              <a:t>The source encoder is used to encode the message from the source into a continuous stream of bits. (methods for source encoding are waveform, linear predictive coding)</a:t>
            </a:r>
          </a:p>
          <a:p>
            <a:pPr marL="342900" indent="-342900">
              <a:buFont typeface="Arial" panose="020B0604020202020204" pitchFamily="34" charset="0"/>
              <a:buChar char="•"/>
            </a:pPr>
            <a:r>
              <a:rPr lang="en-IN" sz="2000" dirty="0">
                <a:solidFill>
                  <a:schemeClr val="tx1"/>
                </a:solidFill>
              </a:rPr>
              <a:t>The channel encoder encodes the signal for error correction and detection by adding some redundant bits.(methods for channel encoding are hamming codes, block codes etc)</a:t>
            </a:r>
          </a:p>
          <a:p>
            <a:pPr marL="342900" indent="-342900">
              <a:buFont typeface="Arial" panose="020B0604020202020204" pitchFamily="34" charset="0"/>
              <a:buChar char="•"/>
            </a:pPr>
            <a:r>
              <a:rPr lang="en-IN" sz="2000" dirty="0">
                <a:solidFill>
                  <a:schemeClr val="tx1"/>
                </a:solidFill>
              </a:rPr>
              <a:t>The encoded signal is modulated by using the digital modulation schemes such as binary phase shift keying, quadrature phase shift keying, minimum shift keying etc..</a:t>
            </a:r>
          </a:p>
          <a:p>
            <a:pPr marL="342900" indent="-342900">
              <a:buFont typeface="Arial" panose="020B0604020202020204" pitchFamily="34" charset="0"/>
              <a:buChar char="•"/>
            </a:pPr>
            <a:r>
              <a:rPr lang="en-IN" sz="2000" dirty="0">
                <a:solidFill>
                  <a:schemeClr val="tx1"/>
                </a:solidFill>
              </a:rPr>
              <a:t>The receiver demodulates and decodes(channel decoding and source decoding) the signal to obtain the transmitted information.</a:t>
            </a:r>
          </a:p>
          <a:p>
            <a:pPr marL="342900" indent="-342900">
              <a:buFont typeface="Arial" panose="020B0604020202020204" pitchFamily="34" charset="0"/>
              <a:buChar char="•"/>
            </a:pPr>
            <a:r>
              <a:rPr lang="en-IN" sz="2000" dirty="0">
                <a:solidFill>
                  <a:schemeClr val="tx1"/>
                </a:solidFill>
              </a:rPr>
              <a:t>The main design goals of the transmitter and the receiver are to decrease the distortion and noise from the channel</a:t>
            </a:r>
          </a:p>
        </p:txBody>
      </p:sp>
    </p:spTree>
    <p:extLst>
      <p:ext uri="{BB962C8B-B14F-4D97-AF65-F5344CB8AC3E}">
        <p14:creationId xmlns:p14="http://schemas.microsoft.com/office/powerpoint/2010/main" val="3040658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8A04F-3DFF-4482-BDCB-0C47716F451D}"/>
              </a:ext>
            </a:extLst>
          </p:cNvPr>
          <p:cNvSpPr>
            <a:spLocks noGrp="1"/>
          </p:cNvSpPr>
          <p:nvPr>
            <p:ph type="title"/>
          </p:nvPr>
        </p:nvSpPr>
        <p:spPr>
          <a:xfrm>
            <a:off x="831850" y="344558"/>
            <a:ext cx="10515600" cy="728868"/>
          </a:xfrm>
        </p:spPr>
        <p:txBody>
          <a:bodyPr>
            <a:normAutofit fontScale="90000"/>
          </a:bodyPr>
          <a:lstStyle/>
          <a:p>
            <a:br>
              <a:rPr lang="en-US" b="1" dirty="0"/>
            </a:br>
            <a:r>
              <a:rPr lang="en-US" sz="3600" b="1" dirty="0"/>
              <a:t>Types of Wireless Communication</a:t>
            </a:r>
            <a:endParaRPr lang="en-IN" sz="3600" dirty="0"/>
          </a:p>
        </p:txBody>
      </p:sp>
      <p:sp>
        <p:nvSpPr>
          <p:cNvPr id="3" name="Text Placeholder 2">
            <a:extLst>
              <a:ext uri="{FF2B5EF4-FFF2-40B4-BE49-F238E27FC236}">
                <a16:creationId xmlns:a16="http://schemas.microsoft.com/office/drawing/2014/main" id="{8DF56BF3-FA74-44C7-A6D7-E8C6B71B90F4}"/>
              </a:ext>
            </a:extLst>
          </p:cNvPr>
          <p:cNvSpPr>
            <a:spLocks noGrp="1"/>
          </p:cNvSpPr>
          <p:nvPr>
            <p:ph type="body" idx="1"/>
          </p:nvPr>
        </p:nvSpPr>
        <p:spPr>
          <a:xfrm>
            <a:off x="831850" y="1285461"/>
            <a:ext cx="10515600" cy="4804190"/>
          </a:xfrm>
        </p:spPr>
        <p:txBody>
          <a:bodyPr>
            <a:normAutofit/>
          </a:bodyPr>
          <a:lstStyle/>
          <a:p>
            <a:pPr marL="800100" lvl="1" indent="-342900">
              <a:buFont typeface="Wingdings" panose="05000000000000000000" pitchFamily="2" charset="2"/>
              <a:buChar char="§"/>
            </a:pPr>
            <a:r>
              <a:rPr lang="en-US" dirty="0">
                <a:solidFill>
                  <a:schemeClr val="tx1"/>
                </a:solidFill>
              </a:rPr>
              <a:t>Today, people need Mobile Phones for many things like talking, internet, multimedia etc. All these services must be made available to the user on the go i.e. while the user is mobile. With the help of these wireless communication services, we can transfer voice, data, videos, images etc.</a:t>
            </a:r>
          </a:p>
          <a:p>
            <a:pPr marL="800100" lvl="1" indent="-342900">
              <a:buFont typeface="Wingdings" panose="05000000000000000000" pitchFamily="2" charset="2"/>
              <a:buChar char="§"/>
            </a:pPr>
            <a:r>
              <a:rPr lang="en-US" dirty="0">
                <a:solidFill>
                  <a:schemeClr val="tx1"/>
                </a:solidFill>
              </a:rPr>
              <a:t>Wireless Communication Systems also provide different services like video conferencing, cellular telephone, paging, TV, Radio etc. Due to the need for variety of communication services, different types of Wireless Communication Systems are developed. </a:t>
            </a:r>
          </a:p>
          <a:p>
            <a:pPr marL="800100" lvl="1" indent="-342900">
              <a:buFont typeface="Wingdings" panose="05000000000000000000" pitchFamily="2" charset="2"/>
              <a:buChar char="§"/>
            </a:pPr>
            <a:r>
              <a:rPr lang="en-US" dirty="0">
                <a:solidFill>
                  <a:schemeClr val="tx1"/>
                </a:solidFill>
              </a:rPr>
              <a:t>Some of the important Wireless Communication Systems available today are:</a:t>
            </a:r>
          </a:p>
          <a:p>
            <a:pPr marL="800100" lvl="1" indent="-342900">
              <a:buFont typeface="Wingdings" panose="05000000000000000000" pitchFamily="2" charset="2"/>
              <a:buChar char="§"/>
            </a:pPr>
            <a:r>
              <a:rPr lang="en-US" dirty="0">
                <a:solidFill>
                  <a:schemeClr val="tx1"/>
                </a:solidFill>
              </a:rPr>
              <a:t>Television and Radio, Broadcasting, Satellite Communication, Radar</a:t>
            </a:r>
          </a:p>
          <a:p>
            <a:pPr marL="800100" lvl="1" indent="-342900">
              <a:buFont typeface="Wingdings" panose="05000000000000000000" pitchFamily="2" charset="2"/>
              <a:buChar char="§"/>
            </a:pPr>
            <a:r>
              <a:rPr lang="en-US" dirty="0">
                <a:solidFill>
                  <a:schemeClr val="tx1"/>
                </a:solidFill>
              </a:rPr>
              <a:t>Mobile Telephone System (Cellular Communication) , Global Positioning System (GPS)</a:t>
            </a:r>
          </a:p>
          <a:p>
            <a:pPr marL="800100" lvl="1" indent="-342900">
              <a:buFont typeface="Wingdings" panose="05000000000000000000" pitchFamily="2" charset="2"/>
              <a:buChar char="§"/>
            </a:pPr>
            <a:r>
              <a:rPr lang="en-US" dirty="0">
                <a:solidFill>
                  <a:schemeClr val="tx1"/>
                </a:solidFill>
              </a:rPr>
              <a:t>Infrared Communication, WLAN (Wi-Fi) , Bluetooth, Paging, Cordless Phones</a:t>
            </a:r>
          </a:p>
          <a:p>
            <a:pPr marL="800100" lvl="1" indent="-342900">
              <a:buFont typeface="Wingdings" panose="05000000000000000000" pitchFamily="2" charset="2"/>
              <a:buChar char="§"/>
            </a:pPr>
            <a:r>
              <a:rPr lang="en-US" dirty="0">
                <a:solidFill>
                  <a:schemeClr val="tx1"/>
                </a:solidFill>
              </a:rPr>
              <a:t>Radio Frequency Identification (RFID)</a:t>
            </a:r>
          </a:p>
          <a:p>
            <a:endParaRPr lang="en-IN" dirty="0"/>
          </a:p>
        </p:txBody>
      </p:sp>
    </p:spTree>
    <p:extLst>
      <p:ext uri="{BB962C8B-B14F-4D97-AF65-F5344CB8AC3E}">
        <p14:creationId xmlns:p14="http://schemas.microsoft.com/office/powerpoint/2010/main" val="3684222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8A04F-3DFF-4482-BDCB-0C47716F451D}"/>
              </a:ext>
            </a:extLst>
          </p:cNvPr>
          <p:cNvSpPr>
            <a:spLocks noGrp="1"/>
          </p:cNvSpPr>
          <p:nvPr>
            <p:ph type="title"/>
          </p:nvPr>
        </p:nvSpPr>
        <p:spPr>
          <a:xfrm>
            <a:off x="831850" y="344558"/>
            <a:ext cx="10515600" cy="728868"/>
          </a:xfrm>
        </p:spPr>
        <p:txBody>
          <a:bodyPr>
            <a:normAutofit fontScale="90000"/>
          </a:bodyPr>
          <a:lstStyle/>
          <a:p>
            <a:br>
              <a:rPr lang="en-US" b="1" dirty="0"/>
            </a:br>
            <a:r>
              <a:rPr lang="en-US" sz="3600" b="1" dirty="0"/>
              <a:t>Advantages of Wireless Communication</a:t>
            </a:r>
            <a:endParaRPr lang="en-IN" sz="3600" dirty="0"/>
          </a:p>
        </p:txBody>
      </p:sp>
      <p:sp>
        <p:nvSpPr>
          <p:cNvPr id="3" name="Text Placeholder 2">
            <a:extLst>
              <a:ext uri="{FF2B5EF4-FFF2-40B4-BE49-F238E27FC236}">
                <a16:creationId xmlns:a16="http://schemas.microsoft.com/office/drawing/2014/main" id="{8DF56BF3-FA74-44C7-A6D7-E8C6B71B90F4}"/>
              </a:ext>
            </a:extLst>
          </p:cNvPr>
          <p:cNvSpPr>
            <a:spLocks noGrp="1"/>
          </p:cNvSpPr>
          <p:nvPr>
            <p:ph type="body" idx="1"/>
          </p:nvPr>
        </p:nvSpPr>
        <p:spPr>
          <a:xfrm>
            <a:off x="831850" y="1285461"/>
            <a:ext cx="10515600" cy="4804190"/>
          </a:xfrm>
        </p:spPr>
        <p:txBody>
          <a:bodyPr>
            <a:normAutofit fontScale="85000" lnSpcReduction="20000"/>
          </a:bodyPr>
          <a:lstStyle/>
          <a:p>
            <a:pPr marL="342900" indent="-342900">
              <a:buFont typeface="Arial" panose="020B0604020202020204" pitchFamily="34" charset="0"/>
              <a:buChar char="•"/>
            </a:pPr>
            <a:r>
              <a:rPr lang="en-US" dirty="0">
                <a:solidFill>
                  <a:schemeClr val="tx1"/>
                </a:solidFill>
              </a:rPr>
              <a:t>Advantages: </a:t>
            </a:r>
          </a:p>
          <a:p>
            <a:pPr marL="800100" lvl="1" indent="-342900">
              <a:buFont typeface="Wingdings" panose="05000000000000000000" pitchFamily="2" charset="2"/>
              <a:buChar char="ü"/>
            </a:pPr>
            <a:r>
              <a:rPr lang="en-US" dirty="0">
                <a:solidFill>
                  <a:schemeClr val="tx1"/>
                </a:solidFill>
              </a:rPr>
              <a:t> Working professionals can work and access Internet anywhere and anytime without carrying cables or wires wherever they go. </a:t>
            </a:r>
          </a:p>
          <a:p>
            <a:pPr marL="800100" lvl="1" indent="-342900">
              <a:buFont typeface="Wingdings" panose="05000000000000000000" pitchFamily="2" charset="2"/>
              <a:buChar char="ü"/>
            </a:pPr>
            <a:r>
              <a:rPr lang="en-US" dirty="0">
                <a:solidFill>
                  <a:schemeClr val="tx1"/>
                </a:solidFill>
              </a:rPr>
              <a:t>This also helps to complete the work anywhere on time and improves the productivity. </a:t>
            </a:r>
          </a:p>
          <a:p>
            <a:pPr marL="800100" lvl="1" indent="-342900">
              <a:buFont typeface="Wingdings" panose="05000000000000000000" pitchFamily="2" charset="2"/>
              <a:buChar char="ü"/>
            </a:pPr>
            <a:r>
              <a:rPr lang="en-US" dirty="0">
                <a:solidFill>
                  <a:schemeClr val="tx1"/>
                </a:solidFill>
              </a:rPr>
              <a:t> A wireless communication network is a solution in areas where cables are impossible to install (e.g. hazardous areas, long distances etc.) </a:t>
            </a:r>
          </a:p>
          <a:p>
            <a:pPr marL="800100" lvl="1" indent="-342900">
              <a:buFont typeface="Wingdings" panose="05000000000000000000" pitchFamily="2" charset="2"/>
              <a:buChar char="ü"/>
            </a:pPr>
            <a:r>
              <a:rPr lang="en-US" dirty="0">
                <a:solidFill>
                  <a:schemeClr val="tx1"/>
                </a:solidFill>
              </a:rPr>
              <a:t> Wireless networks are cheaper to install and maintain </a:t>
            </a:r>
          </a:p>
          <a:p>
            <a:pPr marL="342900" indent="-342900">
              <a:buFont typeface="Arial" panose="020B0604020202020204" pitchFamily="34" charset="0"/>
              <a:buChar char="•"/>
            </a:pPr>
            <a:r>
              <a:rPr lang="en-US" dirty="0">
                <a:solidFill>
                  <a:schemeClr val="tx1"/>
                </a:solidFill>
              </a:rPr>
              <a:t> Disadvantages: </a:t>
            </a:r>
          </a:p>
          <a:p>
            <a:pPr marL="800100" lvl="1" indent="-342900">
              <a:buFont typeface="Wingdings" panose="05000000000000000000" pitchFamily="2" charset="2"/>
              <a:buChar char="ü"/>
            </a:pPr>
            <a:r>
              <a:rPr lang="en-US" dirty="0">
                <a:solidFill>
                  <a:schemeClr val="tx1"/>
                </a:solidFill>
              </a:rPr>
              <a:t>Has security vulnerabilities </a:t>
            </a:r>
          </a:p>
          <a:p>
            <a:pPr marL="800100" lvl="1" indent="-342900">
              <a:buFont typeface="Wingdings" panose="05000000000000000000" pitchFamily="2" charset="2"/>
              <a:buChar char="ü"/>
            </a:pPr>
            <a:r>
              <a:rPr lang="en-US" dirty="0">
                <a:solidFill>
                  <a:schemeClr val="tx1"/>
                </a:solidFill>
              </a:rPr>
              <a:t>High costs for setting the infrastructure </a:t>
            </a:r>
          </a:p>
          <a:p>
            <a:pPr marL="800100" lvl="1" indent="-342900">
              <a:buFont typeface="Wingdings" panose="05000000000000000000" pitchFamily="2" charset="2"/>
              <a:buChar char="ü"/>
            </a:pPr>
            <a:r>
              <a:rPr lang="en-US" dirty="0">
                <a:solidFill>
                  <a:schemeClr val="tx1"/>
                </a:solidFill>
              </a:rPr>
              <a:t>Unlike wired communication, wireless communication is influenced by physical obstructions, climatic conditions, interference from other wireless devices</a:t>
            </a:r>
          </a:p>
          <a:p>
            <a:pPr marL="800100" lvl="1" indent="-342900">
              <a:buFont typeface="Wingdings" panose="05000000000000000000" pitchFamily="2" charset="2"/>
              <a:buChar char="ü"/>
            </a:pPr>
            <a:r>
              <a:rPr lang="en-US" dirty="0">
                <a:solidFill>
                  <a:schemeClr val="tx1"/>
                </a:solidFill>
              </a:rPr>
              <a:t>Bandwidth</a:t>
            </a:r>
          </a:p>
          <a:p>
            <a:pPr lvl="1"/>
            <a:r>
              <a:rPr lang="en-US" dirty="0">
                <a:solidFill>
                  <a:schemeClr val="tx1"/>
                </a:solidFill>
              </a:rPr>
              <a:t>	Bandwidth is a limited resource in wireless environment.</a:t>
            </a:r>
          </a:p>
          <a:p>
            <a:pPr marL="800100" lvl="1" indent="-342900">
              <a:buFont typeface="Wingdings" panose="05000000000000000000" pitchFamily="2" charset="2"/>
              <a:buChar char="ü"/>
            </a:pPr>
            <a:r>
              <a:rPr lang="en-US" dirty="0">
                <a:solidFill>
                  <a:schemeClr val="tx1"/>
                </a:solidFill>
              </a:rPr>
              <a:t>Frequency Spectrum</a:t>
            </a:r>
          </a:p>
          <a:p>
            <a:pPr lvl="1"/>
            <a:r>
              <a:rPr lang="en-US" dirty="0">
                <a:solidFill>
                  <a:schemeClr val="tx1"/>
                </a:solidFill>
              </a:rPr>
              <a:t>	The frequency spectrum is limited and finite. The number of user who can be connected to a wireless 	network at a given time are limited</a:t>
            </a:r>
          </a:p>
          <a:p>
            <a:pPr marL="800100" lvl="1" indent="-342900">
              <a:buFont typeface="Wingdings" panose="05000000000000000000" pitchFamily="2" charset="2"/>
              <a:buChar char="ü"/>
            </a:pPr>
            <a:r>
              <a:rPr lang="en-US" dirty="0">
                <a:solidFill>
                  <a:schemeClr val="tx1"/>
                </a:solidFill>
              </a:rPr>
              <a:t>Power</a:t>
            </a:r>
          </a:p>
          <a:p>
            <a:pPr lvl="2"/>
            <a:r>
              <a:rPr lang="en-US" dirty="0">
                <a:solidFill>
                  <a:schemeClr val="tx1"/>
                </a:solidFill>
              </a:rPr>
              <a:t>The power  density from a wireless antenna decreases rapidly with the square of the distance as one moves away from the antenna.</a:t>
            </a:r>
          </a:p>
          <a:p>
            <a:pPr marL="800100" lvl="1" indent="-342900">
              <a:buFont typeface="Wingdings" panose="05000000000000000000" pitchFamily="2" charset="2"/>
              <a:buChar char="ü"/>
            </a:pPr>
            <a:endParaRPr lang="en-IN" dirty="0">
              <a:solidFill>
                <a:schemeClr val="tx1"/>
              </a:solidFill>
            </a:endParaRPr>
          </a:p>
          <a:p>
            <a:pPr marL="342900" indent="-342900">
              <a:buFont typeface="Arial" panose="020B0604020202020204" pitchFamily="34" charset="0"/>
              <a:buChar char="•"/>
            </a:pPr>
            <a:endParaRPr lang="en-IN" dirty="0">
              <a:solidFill>
                <a:schemeClr val="tx1"/>
              </a:solidFill>
            </a:endParaRPr>
          </a:p>
        </p:txBody>
      </p:sp>
    </p:spTree>
    <p:extLst>
      <p:ext uri="{BB962C8B-B14F-4D97-AF65-F5344CB8AC3E}">
        <p14:creationId xmlns:p14="http://schemas.microsoft.com/office/powerpoint/2010/main" val="3196298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4036A-18FA-4ACC-ABA4-44617DDB6E4D}"/>
              </a:ext>
            </a:extLst>
          </p:cNvPr>
          <p:cNvSpPr>
            <a:spLocks noGrp="1"/>
          </p:cNvSpPr>
          <p:nvPr>
            <p:ph type="title"/>
          </p:nvPr>
        </p:nvSpPr>
        <p:spPr>
          <a:xfrm>
            <a:off x="831850" y="249100"/>
            <a:ext cx="10515600" cy="1698970"/>
          </a:xfrm>
        </p:spPr>
        <p:txBody>
          <a:bodyPr>
            <a:normAutofit fontScale="90000"/>
          </a:bodyPr>
          <a:lstStyle/>
          <a:p>
            <a:r>
              <a:rPr lang="en-IN" b="1" dirty="0"/>
              <a:t>What are radio waves?</a:t>
            </a:r>
            <a:br>
              <a:rPr lang="en-IN" b="1" dirty="0"/>
            </a:br>
            <a:endParaRPr lang="en-IN" dirty="0"/>
          </a:p>
        </p:txBody>
      </p:sp>
      <p:sp>
        <p:nvSpPr>
          <p:cNvPr id="3" name="Text Placeholder 2">
            <a:extLst>
              <a:ext uri="{FF2B5EF4-FFF2-40B4-BE49-F238E27FC236}">
                <a16:creationId xmlns:a16="http://schemas.microsoft.com/office/drawing/2014/main" id="{B01B122A-CEC7-417D-AF47-0921DE4D0108}"/>
              </a:ext>
            </a:extLst>
          </p:cNvPr>
          <p:cNvSpPr>
            <a:spLocks noGrp="1"/>
          </p:cNvSpPr>
          <p:nvPr>
            <p:ph type="body" idx="1"/>
          </p:nvPr>
        </p:nvSpPr>
        <p:spPr>
          <a:xfrm>
            <a:off x="831850" y="1325217"/>
            <a:ext cx="10515600" cy="4764433"/>
          </a:xfrm>
        </p:spPr>
        <p:txBody>
          <a:bodyPr>
            <a:normAutofit/>
          </a:bodyPr>
          <a:lstStyle/>
          <a:p>
            <a:r>
              <a:rPr lang="en-US" sz="1800" dirty="0">
                <a:solidFill>
                  <a:schemeClr val="tx1"/>
                </a:solidFill>
              </a:rPr>
              <a:t>The basic building block of radio communications is a radio wave.</a:t>
            </a:r>
          </a:p>
          <a:p>
            <a:r>
              <a:rPr lang="en-US" sz="1800" dirty="0">
                <a:solidFill>
                  <a:schemeClr val="tx1"/>
                </a:solidFill>
              </a:rPr>
              <a:t>Radio waves are a type of electromagnetic radiation, as are microwaves, infrared radiation, X-rays and gamma-rays. The best-known use of radio waves is for communication; television, cellphones and radios all receive radio waves and convert them to mechanical vibrations in the speaker to create sound waves that can be heard. </a:t>
            </a:r>
          </a:p>
          <a:p>
            <a:r>
              <a:rPr lang="en-US" sz="1800" dirty="0">
                <a:solidFill>
                  <a:schemeClr val="tx1"/>
                </a:solidFill>
              </a:rPr>
              <a:t>Radio waves are a type of electromagnetic radiation with wavelengths in the electromagnetic spectrum longer than infrared light. Radio waves have frequencies as high as 300 gigahertz (GHz) to as low as 30 hertz (Hz ) </a:t>
            </a:r>
            <a:endParaRPr lang="en-IN" sz="1800" dirty="0">
              <a:solidFill>
                <a:schemeClr val="tx1"/>
              </a:solidFill>
            </a:endParaRPr>
          </a:p>
        </p:txBody>
      </p:sp>
    </p:spTree>
    <p:extLst>
      <p:ext uri="{BB962C8B-B14F-4D97-AF65-F5344CB8AC3E}">
        <p14:creationId xmlns:p14="http://schemas.microsoft.com/office/powerpoint/2010/main" val="1414077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79B6E-83F6-452C-80E5-88DFC7CE651C}"/>
              </a:ext>
            </a:extLst>
          </p:cNvPr>
          <p:cNvSpPr>
            <a:spLocks noGrp="1"/>
          </p:cNvSpPr>
          <p:nvPr>
            <p:ph type="title"/>
          </p:nvPr>
        </p:nvSpPr>
        <p:spPr>
          <a:xfrm>
            <a:off x="831850" y="768350"/>
            <a:ext cx="10515600" cy="676137"/>
          </a:xfrm>
        </p:spPr>
        <p:txBody>
          <a:bodyPr>
            <a:normAutofit/>
          </a:bodyPr>
          <a:lstStyle/>
          <a:p>
            <a:r>
              <a:rPr lang="en-IN" sz="3600" dirty="0"/>
              <a:t>TYPICAL FREQUENCIES FM RADIO</a:t>
            </a:r>
          </a:p>
        </p:txBody>
      </p:sp>
      <p:sp>
        <p:nvSpPr>
          <p:cNvPr id="3" name="Text Placeholder 2">
            <a:extLst>
              <a:ext uri="{FF2B5EF4-FFF2-40B4-BE49-F238E27FC236}">
                <a16:creationId xmlns:a16="http://schemas.microsoft.com/office/drawing/2014/main" id="{390393EC-29B7-4B5C-8A82-E3F8E4D9E29C}"/>
              </a:ext>
            </a:extLst>
          </p:cNvPr>
          <p:cNvSpPr>
            <a:spLocks noGrp="1"/>
          </p:cNvSpPr>
          <p:nvPr>
            <p:ph type="body" idx="1"/>
          </p:nvPr>
        </p:nvSpPr>
        <p:spPr>
          <a:xfrm>
            <a:off x="838200" y="1855304"/>
            <a:ext cx="10515600" cy="4234346"/>
          </a:xfrm>
        </p:spPr>
        <p:txBody>
          <a:bodyPr/>
          <a:lstStyle/>
          <a:p>
            <a:pPr marL="342900" indent="-342900">
              <a:buFont typeface="Arial" panose="020B0604020202020204" pitchFamily="34" charset="0"/>
              <a:buChar char="•"/>
            </a:pPr>
            <a:r>
              <a:rPr lang="en-IN" dirty="0">
                <a:solidFill>
                  <a:schemeClr val="tx1"/>
                </a:solidFill>
              </a:rPr>
              <a:t>FM Radio 		88Mhz</a:t>
            </a:r>
          </a:p>
          <a:p>
            <a:pPr marL="342900" indent="-342900">
              <a:buFont typeface="Arial" panose="020B0604020202020204" pitchFamily="34" charset="0"/>
              <a:buChar char="•"/>
            </a:pPr>
            <a:r>
              <a:rPr lang="en-IN" dirty="0">
                <a:solidFill>
                  <a:schemeClr val="tx1"/>
                </a:solidFill>
              </a:rPr>
              <a:t>TV Broadcast 	200Mhz</a:t>
            </a:r>
          </a:p>
          <a:p>
            <a:pPr marL="342900" indent="-342900">
              <a:buFont typeface="Arial" panose="020B0604020202020204" pitchFamily="34" charset="0"/>
              <a:buChar char="•"/>
            </a:pPr>
            <a:r>
              <a:rPr lang="en-IN" dirty="0">
                <a:solidFill>
                  <a:schemeClr val="tx1"/>
                </a:solidFill>
              </a:rPr>
              <a:t>GSM Phones	900Mhz</a:t>
            </a:r>
          </a:p>
          <a:p>
            <a:pPr marL="342900" indent="-342900">
              <a:buFont typeface="Arial" panose="020B0604020202020204" pitchFamily="34" charset="0"/>
              <a:buChar char="•"/>
            </a:pPr>
            <a:r>
              <a:rPr lang="en-IN" dirty="0">
                <a:solidFill>
                  <a:schemeClr val="tx1"/>
                </a:solidFill>
              </a:rPr>
              <a:t>GPS			1.2Ghz</a:t>
            </a:r>
          </a:p>
          <a:p>
            <a:pPr marL="342900" indent="-342900">
              <a:buFont typeface="Arial" panose="020B0604020202020204" pitchFamily="34" charset="0"/>
              <a:buChar char="•"/>
            </a:pPr>
            <a:r>
              <a:rPr lang="en-IN" dirty="0">
                <a:solidFill>
                  <a:schemeClr val="tx1"/>
                </a:solidFill>
              </a:rPr>
              <a:t>PCS Phones		1.8Ghz</a:t>
            </a:r>
          </a:p>
          <a:p>
            <a:pPr marL="342900" indent="-342900">
              <a:buFont typeface="Arial" panose="020B0604020202020204" pitchFamily="34" charset="0"/>
              <a:buChar char="•"/>
            </a:pPr>
            <a:r>
              <a:rPr lang="en-IN" dirty="0">
                <a:solidFill>
                  <a:schemeClr val="tx1"/>
                </a:solidFill>
              </a:rPr>
              <a:t>Bluetooth		2.4Ghz</a:t>
            </a:r>
          </a:p>
          <a:p>
            <a:pPr marL="342900" indent="-342900">
              <a:buFont typeface="Arial" panose="020B0604020202020204" pitchFamily="34" charset="0"/>
              <a:buChar char="•"/>
            </a:pPr>
            <a:r>
              <a:rPr lang="en-IN" dirty="0">
                <a:solidFill>
                  <a:schemeClr val="tx1"/>
                </a:solidFill>
              </a:rPr>
              <a:t>Wi-Fi		2.4Ghz</a:t>
            </a:r>
          </a:p>
        </p:txBody>
      </p:sp>
    </p:spTree>
    <p:extLst>
      <p:ext uri="{BB962C8B-B14F-4D97-AF65-F5344CB8AC3E}">
        <p14:creationId xmlns:p14="http://schemas.microsoft.com/office/powerpoint/2010/main" val="3691975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638</TotalTime>
  <Words>935</Words>
  <Application>Microsoft Office PowerPoint</Application>
  <PresentationFormat>Widescreen</PresentationFormat>
  <Paragraphs>154</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Cabin</vt:lpstr>
      <vt:lpstr>Calibri</vt:lpstr>
      <vt:lpstr>Calibri Light</vt:lpstr>
      <vt:lpstr>Wingdings</vt:lpstr>
      <vt:lpstr>Office Theme</vt:lpstr>
      <vt:lpstr>Wireless Communication</vt:lpstr>
      <vt:lpstr>WIRELESS COMMUNICATION</vt:lpstr>
      <vt:lpstr>Wireless communication</vt:lpstr>
      <vt:lpstr>Wireless communication system</vt:lpstr>
      <vt:lpstr>     Contin.. </vt:lpstr>
      <vt:lpstr> Types of Wireless Communication</vt:lpstr>
      <vt:lpstr> Advantages of Wireless Communication</vt:lpstr>
      <vt:lpstr>What are radio waves? </vt:lpstr>
      <vt:lpstr>TYPICAL FREQUENCIES FM RADIO</vt:lpstr>
      <vt:lpstr>PowerPoint Presentation</vt:lpstr>
      <vt:lpstr>PowerPoint Presentation</vt:lpstr>
      <vt:lpstr>Extra content:</vt:lpstr>
      <vt:lpstr>Important content:</vt:lpstr>
      <vt:lpstr>Frequency</vt:lpstr>
      <vt:lpstr>PowerPoint Presentation</vt:lpstr>
      <vt:lpstr>PowerPoint Presentation</vt:lpstr>
      <vt:lpstr>PowerPoint Presentation</vt:lpstr>
      <vt:lpstr>PowerPoint Presentation</vt:lpstr>
      <vt:lpstr>Microwaves</vt:lpstr>
      <vt:lpstr>PowerPoint Presentation</vt:lpstr>
      <vt:lpstr>PowerPoint Presentation</vt:lpstr>
      <vt:lpstr>Frequency Spectrum:</vt:lpstr>
      <vt:lpstr>Radio Frequency Spectrum :</vt:lpstr>
      <vt:lpstr>PowerPoint Presentation</vt:lpstr>
      <vt:lpstr>PowerPoint Presentation</vt:lpstr>
      <vt:lpstr>PowerPoint Presentation</vt:lpstr>
      <vt:lpstr>Infrared Frequency Spectrum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Wireless Communication</dc:title>
  <dc:creator>Komal Domadiya</dc:creator>
  <cp:lastModifiedBy>Komal Domadiya</cp:lastModifiedBy>
  <cp:revision>73</cp:revision>
  <dcterms:created xsi:type="dcterms:W3CDTF">2018-06-19T16:13:16Z</dcterms:created>
  <dcterms:modified xsi:type="dcterms:W3CDTF">2018-06-22T04:41:54Z</dcterms:modified>
</cp:coreProperties>
</file>